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12"/>
  </p:notesMasterIdLst>
  <p:sldIdLst>
    <p:sldId id="301" r:id="rId2"/>
    <p:sldId id="303" r:id="rId3"/>
    <p:sldId id="435" r:id="rId4"/>
    <p:sldId id="417" r:id="rId5"/>
    <p:sldId id="432" r:id="rId6"/>
    <p:sldId id="433" r:id="rId7"/>
    <p:sldId id="421" r:id="rId8"/>
    <p:sldId id="437" r:id="rId9"/>
    <p:sldId id="438" r:id="rId10"/>
    <p:sldId id="368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Bahnschrift SemiLight" panose="020B0502040204020203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548235"/>
    <a:srgbClr val="806030"/>
    <a:srgbClr val="AA5806"/>
    <a:srgbClr val="C19859"/>
    <a:srgbClr val="002060"/>
    <a:srgbClr val="F9B268"/>
    <a:srgbClr val="D96B77"/>
    <a:srgbClr val="4E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662" autoAdjust="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25.02.2025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728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468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062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557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334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08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8600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03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Рисунок 6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46058C0-DC1F-4A05-8C05-2B1455781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93" y="132260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C8E12A-85B4-4638-9F1D-A34802941553}"/>
              </a:ext>
            </a:extLst>
          </p:cNvPr>
          <p:cNvSpPr txBox="1"/>
          <p:nvPr userDrawn="1"/>
        </p:nvSpPr>
        <p:spPr>
          <a:xfrm>
            <a:off x="649918" y="553398"/>
            <a:ext cx="93974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0051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Молодость – время выбора!</a:t>
            </a:r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9DDB1D4A-8BCD-4DC3-BDFC-B9ED886B460D}"/>
              </a:ext>
            </a:extLst>
          </p:cNvPr>
          <p:cNvGrpSpPr/>
          <p:nvPr userDrawn="1"/>
        </p:nvGrpSpPr>
        <p:grpSpPr>
          <a:xfrm>
            <a:off x="0" y="0"/>
            <a:ext cx="4614945" cy="2277032"/>
            <a:chOff x="5763744" y="377489"/>
            <a:chExt cx="4614945" cy="2277032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58DCF505-25A2-4090-92F4-5891E6466D48}"/>
                </a:ext>
              </a:extLst>
            </p:cNvPr>
            <p:cNvGrpSpPr/>
            <p:nvPr/>
          </p:nvGrpSpPr>
          <p:grpSpPr>
            <a:xfrm>
              <a:off x="5763744" y="377489"/>
              <a:ext cx="4614945" cy="2277032"/>
              <a:chOff x="0" y="385571"/>
              <a:chExt cx="8530547" cy="4520186"/>
            </a:xfrm>
          </p:grpSpPr>
          <p:pic>
            <p:nvPicPr>
              <p:cNvPr id="88" name="Рисунок 87">
                <a:extLst>
                  <a:ext uri="{FF2B5EF4-FFF2-40B4-BE49-F238E27FC236}">
                    <a16:creationId xmlns:a16="http://schemas.microsoft.com/office/drawing/2014/main" id="{F6106C7C-D35F-4CE6-A7A3-DF34E1C81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85571"/>
                <a:ext cx="8530547" cy="45201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89" name="Группа 88">
                <a:extLst>
                  <a:ext uri="{FF2B5EF4-FFF2-40B4-BE49-F238E27FC236}">
                    <a16:creationId xmlns:a16="http://schemas.microsoft.com/office/drawing/2014/main" id="{67107AD6-7C2A-43C3-B8E4-4B9331E060F0}"/>
                  </a:ext>
                </a:extLst>
              </p:cNvPr>
              <p:cNvGrpSpPr/>
              <p:nvPr/>
            </p:nvGrpSpPr>
            <p:grpSpPr>
              <a:xfrm>
                <a:off x="1957946" y="916038"/>
                <a:ext cx="4449779" cy="3082597"/>
                <a:chOff x="1957946" y="916038"/>
                <a:chExt cx="4449779" cy="3082597"/>
              </a:xfrm>
            </p:grpSpPr>
            <p:sp>
              <p:nvSpPr>
                <p:cNvPr id="90" name="Овал 89">
                  <a:extLst>
                    <a:ext uri="{FF2B5EF4-FFF2-40B4-BE49-F238E27FC236}">
                      <a16:creationId xmlns:a16="http://schemas.microsoft.com/office/drawing/2014/main" id="{635A0754-DEEB-49CE-9CAC-8C11F13A5026}"/>
                    </a:ext>
                  </a:extLst>
                </p:cNvPr>
                <p:cNvSpPr/>
                <p:nvPr/>
              </p:nvSpPr>
              <p:spPr>
                <a:xfrm>
                  <a:off x="2065508" y="150022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" name="Овал 90">
                  <a:extLst>
                    <a:ext uri="{FF2B5EF4-FFF2-40B4-BE49-F238E27FC236}">
                      <a16:creationId xmlns:a16="http://schemas.microsoft.com/office/drawing/2014/main" id="{72C6B845-7C85-4A03-89DE-3321DCD98530}"/>
                    </a:ext>
                  </a:extLst>
                </p:cNvPr>
                <p:cNvSpPr/>
                <p:nvPr/>
              </p:nvSpPr>
              <p:spPr>
                <a:xfrm>
                  <a:off x="3690084" y="916038"/>
                  <a:ext cx="283442" cy="256012"/>
                </a:xfrm>
                <a:prstGeom prst="ellipse">
                  <a:avLst/>
                </a:prstGeom>
                <a:noFill/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Овал 91">
                  <a:extLst>
                    <a:ext uri="{FF2B5EF4-FFF2-40B4-BE49-F238E27FC236}">
                      <a16:creationId xmlns:a16="http://schemas.microsoft.com/office/drawing/2014/main" id="{5BBFA4BF-E0C2-4466-BB4D-243DA272A392}"/>
                    </a:ext>
                  </a:extLst>
                </p:cNvPr>
                <p:cNvSpPr/>
                <p:nvPr/>
              </p:nvSpPr>
              <p:spPr>
                <a:xfrm>
                  <a:off x="3323874" y="2338088"/>
                  <a:ext cx="283442" cy="256012"/>
                </a:xfrm>
                <a:prstGeom prst="ellipse">
                  <a:avLst/>
                </a:prstGeom>
                <a:noFill/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Овал 92">
                  <a:extLst>
                    <a:ext uri="{FF2B5EF4-FFF2-40B4-BE49-F238E27FC236}">
                      <a16:creationId xmlns:a16="http://schemas.microsoft.com/office/drawing/2014/main" id="{E9393E51-DCE0-45C8-96C3-AF7B4D8F28F6}"/>
                    </a:ext>
                  </a:extLst>
                </p:cNvPr>
                <p:cNvSpPr/>
                <p:nvPr/>
              </p:nvSpPr>
              <p:spPr>
                <a:xfrm>
                  <a:off x="1957946" y="315179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Овал 93">
                  <a:extLst>
                    <a:ext uri="{FF2B5EF4-FFF2-40B4-BE49-F238E27FC236}">
                      <a16:creationId xmlns:a16="http://schemas.microsoft.com/office/drawing/2014/main" id="{EF91A3B6-FF66-46BD-B6B6-86CF1B298CEC}"/>
                    </a:ext>
                  </a:extLst>
                </p:cNvPr>
                <p:cNvSpPr/>
                <p:nvPr/>
              </p:nvSpPr>
              <p:spPr>
                <a:xfrm>
                  <a:off x="2682756" y="3599592"/>
                  <a:ext cx="283442" cy="256012"/>
                </a:xfrm>
                <a:prstGeom prst="ellipse">
                  <a:avLst/>
                </a:prstGeom>
                <a:noFill/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Овал 94">
                  <a:extLst>
                    <a:ext uri="{FF2B5EF4-FFF2-40B4-BE49-F238E27FC236}">
                      <a16:creationId xmlns:a16="http://schemas.microsoft.com/office/drawing/2014/main" id="{841D7083-5EC0-45FA-B5FD-5C2EAE3092D0}"/>
                    </a:ext>
                  </a:extLst>
                </p:cNvPr>
                <p:cNvSpPr/>
                <p:nvPr/>
              </p:nvSpPr>
              <p:spPr>
                <a:xfrm>
                  <a:off x="5997546" y="374262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" name="Овал 95">
                  <a:extLst>
                    <a:ext uri="{FF2B5EF4-FFF2-40B4-BE49-F238E27FC236}">
                      <a16:creationId xmlns:a16="http://schemas.microsoft.com/office/drawing/2014/main" id="{451E7C03-8265-4EDB-863B-37677B88E723}"/>
                    </a:ext>
                  </a:extLst>
                </p:cNvPr>
                <p:cNvSpPr/>
                <p:nvPr/>
              </p:nvSpPr>
              <p:spPr>
                <a:xfrm>
                  <a:off x="4351904" y="229864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Овал 96">
                  <a:extLst>
                    <a:ext uri="{FF2B5EF4-FFF2-40B4-BE49-F238E27FC236}">
                      <a16:creationId xmlns:a16="http://schemas.microsoft.com/office/drawing/2014/main" id="{5C446923-B202-491A-996D-25E9B8FB96B6}"/>
                    </a:ext>
                  </a:extLst>
                </p:cNvPr>
                <p:cNvSpPr/>
                <p:nvPr/>
              </p:nvSpPr>
              <p:spPr>
                <a:xfrm>
                  <a:off x="6083399" y="2042821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Овал 97">
                  <a:extLst>
                    <a:ext uri="{FF2B5EF4-FFF2-40B4-BE49-F238E27FC236}">
                      <a16:creationId xmlns:a16="http://schemas.microsoft.com/office/drawing/2014/main" id="{25EE7C72-2F2C-4325-8EE5-E9C4E7D5A62F}"/>
                    </a:ext>
                  </a:extLst>
                </p:cNvPr>
                <p:cNvSpPr/>
                <p:nvPr/>
              </p:nvSpPr>
              <p:spPr>
                <a:xfrm>
                  <a:off x="6124283" y="141786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86AF713C-957B-4DE7-BCA3-041EEEDED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5907" y="776832"/>
              <a:ext cx="308023" cy="2825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" name="Picture 4" descr="Белорусский Республиканский Союз Молодежи - mtec.by">
              <a:extLst>
                <a:ext uri="{FF2B5EF4-FFF2-40B4-BE49-F238E27FC236}">
                  <a16:creationId xmlns:a16="http://schemas.microsoft.com/office/drawing/2014/main" id="{BB17EE64-2E6E-4B43-8260-297314201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r="24574"/>
            <a:stretch/>
          </p:blipFill>
          <p:spPr bwMode="auto">
            <a:xfrm>
              <a:off x="6547340" y="1683002"/>
              <a:ext cx="248402" cy="2066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4" descr="Шляпа выпускника – Бесплатные иконки: образование">
              <a:extLst>
                <a:ext uri="{FF2B5EF4-FFF2-40B4-BE49-F238E27FC236}">
                  <a16:creationId xmlns:a16="http://schemas.microsoft.com/office/drawing/2014/main" id="{34FF3864-6413-4A25-98F3-C3606A3F27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5" t="19785" r="4425" b="15657"/>
            <a:stretch/>
          </p:blipFill>
          <p:spPr bwMode="auto">
            <a:xfrm>
              <a:off x="8291226" y="1283375"/>
              <a:ext cx="341588" cy="21772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8" descr="здоровый образ жизни люди логотип шаблон вектор значок PNG , органический,  персонаж, зеленый PNG картинки и пнг рисунок для бесплатной загрузки">
              <a:extLst>
                <a:ext uri="{FF2B5EF4-FFF2-40B4-BE49-F238E27FC236}">
                  <a16:creationId xmlns:a16="http://schemas.microsoft.com/office/drawing/2014/main" id="{D53269D4-3136-4630-A0D0-70537467A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0" t="31630" r="24861" b="31038"/>
            <a:stretch/>
          </p:blipFill>
          <p:spPr bwMode="auto">
            <a:xfrm>
              <a:off x="8920850" y="1388580"/>
              <a:ext cx="435616" cy="2944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8D7679FC-1DE9-4676-A481-95E2202BD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690" y="1924577"/>
              <a:ext cx="392492" cy="2249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94FAA2D8-EB84-44B3-8E1C-755BE275E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380" y="1283375"/>
              <a:ext cx="301688" cy="276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E194A0E8-A3C5-4881-90C0-70C602CE1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6475" y="1903654"/>
              <a:ext cx="440878" cy="404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30" descr="Какие символы ассоциируются у кормянцев с Победой? - Зара над Сожам">
              <a:extLst>
                <a:ext uri="{FF2B5EF4-FFF2-40B4-BE49-F238E27FC236}">
                  <a16:creationId xmlns:a16="http://schemas.microsoft.com/office/drawing/2014/main" id="{D2BBF1C4-BDAB-4969-B950-949BB7E33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036" y="656485"/>
              <a:ext cx="572015" cy="380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0E6F956-DB24-4016-A539-35E72D24B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643" y="610469"/>
              <a:ext cx="428786" cy="6305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7" name="Picture 2">
              <a:extLst>
                <a:ext uri="{FF2B5EF4-FFF2-40B4-BE49-F238E27FC236}">
                  <a16:creationId xmlns:a16="http://schemas.microsoft.com/office/drawing/2014/main" id="{3D1E6814-3652-4219-B02B-9FE0610486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37"/>
            <a:stretch/>
          </p:blipFill>
          <p:spPr bwMode="auto">
            <a:xfrm>
              <a:off x="9322327" y="1012535"/>
              <a:ext cx="251811" cy="27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714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638352" cy="7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5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6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" Target="slide4.xml"/><Relationship Id="rId7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slide" Target="slide2.xml"/><Relationship Id="rId21" Type="http://schemas.openxmlformats.org/officeDocument/2006/relationships/image" Target="../media/image34.png"/><Relationship Id="rId7" Type="http://schemas.openxmlformats.org/officeDocument/2006/relationships/image" Target="../media/image21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slide" Target="slide8.xml"/><Relationship Id="rId10" Type="http://schemas.microsoft.com/office/2007/relationships/hdphoto" Target="../media/hdphoto7.wdp"/><Relationship Id="rId4" Type="http://schemas.openxmlformats.org/officeDocument/2006/relationships/slide" Target="slide2.xml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slide" Target="slide2.xml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12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11" Type="http://schemas.microsoft.com/office/2007/relationships/hdphoto" Target="../media/hdphoto8.wdp"/><Relationship Id="rId5" Type="http://schemas.openxmlformats.org/officeDocument/2006/relationships/slide" Target="slide10.xml"/><Relationship Id="rId10" Type="http://schemas.openxmlformats.org/officeDocument/2006/relationships/image" Target="../media/image41.png"/><Relationship Id="rId4" Type="http://schemas.openxmlformats.org/officeDocument/2006/relationships/slide" Target="slide2.xml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282974" y="4900481"/>
            <a:ext cx="4788665" cy="142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b="1" i="1" dirty="0">
                <a:latin typeface="Arial"/>
                <a:ea typeface="Arial"/>
                <a:cs typeface="Arial"/>
                <a:sym typeface="Arial"/>
              </a:rPr>
              <a:t>(здоровый образ жизни; возможности для оздоровления и занятий спортом; профилактика наркопотребления и других вредных привычек)</a:t>
            </a: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7162583" y="3429000"/>
            <a:ext cx="4777740" cy="17106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000" b="1" dirty="0">
                <a:solidFill>
                  <a:srgbClr val="09763A"/>
                </a:solidFill>
                <a:latin typeface="Arial Black" panose="020B0A04020102020204" pitchFamily="34" charset="0"/>
                <a:ea typeface="Arial"/>
                <a:cs typeface="Calibri" panose="020F0502020204030204" pitchFamily="34" charset="0"/>
                <a:sym typeface="Arial"/>
              </a:rPr>
              <a:t>Молодежь — 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000" b="1" dirty="0">
                <a:solidFill>
                  <a:srgbClr val="09763A"/>
                </a:solidFill>
                <a:latin typeface="Arial Black" panose="020B0A04020102020204" pitchFamily="34" charset="0"/>
                <a:ea typeface="Arial"/>
                <a:cs typeface="Calibri" panose="020F0502020204030204" pitchFamily="34" charset="0"/>
                <a:sym typeface="Arial"/>
              </a:rPr>
              <a:t>за здоровый 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000" b="1" dirty="0">
                <a:solidFill>
                  <a:srgbClr val="09763A"/>
                </a:solidFill>
                <a:latin typeface="Arial Black" panose="020B0A04020102020204" pitchFamily="34" charset="0"/>
                <a:ea typeface="Arial"/>
                <a:cs typeface="Calibri" panose="020F0502020204030204" pitchFamily="34" charset="0"/>
                <a:sym typeface="Arial"/>
              </a:rPr>
              <a:t>образ жизни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5180309" y="6182810"/>
            <a:ext cx="198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Февраль, 2025 год</a:t>
            </a:r>
            <a:endParaRPr lang="ru-RU" dirty="0"/>
          </a:p>
        </p:txBody>
      </p:sp>
      <p:pic>
        <p:nvPicPr>
          <p:cNvPr id="6" name="Picture 18" descr="здоровый образ жизни люди логотип шаблон вектор значок PNG , органический,  персонаж, зеленый PNG картинки и пнг рисунок для бесплатной загрузки">
            <a:extLst>
              <a:ext uri="{FF2B5EF4-FFF2-40B4-BE49-F238E27FC236}">
                <a16:creationId xmlns:a16="http://schemas.microsoft.com/office/drawing/2014/main" id="{78F479FD-DFEE-4F83-9C48-16059276C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31630" r="24861" b="31038"/>
          <a:stretch/>
        </p:blipFill>
        <p:spPr bwMode="auto">
          <a:xfrm>
            <a:off x="8388968" y="2240225"/>
            <a:ext cx="1886602" cy="1390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F9A0FF-259D-47D1-9187-A90377DFD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027" y="1909719"/>
            <a:ext cx="6773751" cy="389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345707" y="5483890"/>
            <a:ext cx="4763732" cy="94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168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600" i="1" dirty="0">
                <a:latin typeface="Arial"/>
                <a:ea typeface="Arial"/>
                <a:cs typeface="Arial"/>
                <a:sym typeface="Arial"/>
              </a:rPr>
              <a:t>(о молодежных проектах и инициативах Союзного государства Беларуси и России)</a:t>
            </a: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8013716" y="4045249"/>
            <a:ext cx="3427714" cy="13217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i="1" dirty="0">
                <a:solidFill>
                  <a:srgbClr val="09763A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Молодежь — за Союзное государство</a:t>
            </a:r>
          </a:p>
        </p:txBody>
      </p:sp>
      <p:sp>
        <p:nvSpPr>
          <p:cNvPr id="9" name="Google Shape;194;p25">
            <a:extLst>
              <a:ext uri="{FF2B5EF4-FFF2-40B4-BE49-F238E27FC236}">
                <a16:creationId xmlns:a16="http://schemas.microsoft.com/office/drawing/2014/main" id="{21CC88D4-5FDD-4A2D-852B-75C3ABB47066}"/>
              </a:ext>
            </a:extLst>
          </p:cNvPr>
          <p:cNvSpPr txBox="1">
            <a:spLocks/>
          </p:cNvSpPr>
          <p:nvPr/>
        </p:nvSpPr>
        <p:spPr>
          <a:xfrm>
            <a:off x="6842249" y="1572628"/>
            <a:ext cx="5100809" cy="14381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 (март)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26D760-0482-4AA8-B77F-0F4BEFCAD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121" y="1762143"/>
            <a:ext cx="6909205" cy="402206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581FFEF-B19F-48C9-BA20-02D0DEC58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92" y="2589429"/>
            <a:ext cx="2012469" cy="1257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51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4" name="Вопрос 1">
            <a:hlinkClick r:id="rId2" action="ppaction://hlinksldjump"/>
            <a:extLst>
              <a:ext uri="{FF2B5EF4-FFF2-40B4-BE49-F238E27FC236}">
                <a16:creationId xmlns:a16="http://schemas.microsoft.com/office/drawing/2014/main" id="{7AA4473C-1A15-4CC6-86A5-B1FE67A8DBF1}"/>
              </a:ext>
            </a:extLst>
          </p:cNvPr>
          <p:cNvSpPr/>
          <p:nvPr/>
        </p:nvSpPr>
        <p:spPr>
          <a:xfrm>
            <a:off x="595756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Вопрос 2">
            <a:hlinkClick r:id="rId3" action="ppaction://hlinksldjump"/>
            <a:extLst>
              <a:ext uri="{FF2B5EF4-FFF2-40B4-BE49-F238E27FC236}">
                <a16:creationId xmlns:a16="http://schemas.microsoft.com/office/drawing/2014/main" id="{7D32A7CC-7B15-4C4F-8C34-0834264788FA}"/>
              </a:ext>
            </a:extLst>
          </p:cNvPr>
          <p:cNvSpPr/>
          <p:nvPr/>
        </p:nvSpPr>
        <p:spPr>
          <a:xfrm>
            <a:off x="2839310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Вопрос 3">
            <a:hlinkClick r:id="rId4" action="ppaction://hlinksldjump"/>
            <a:extLst>
              <a:ext uri="{FF2B5EF4-FFF2-40B4-BE49-F238E27FC236}">
                <a16:creationId xmlns:a16="http://schemas.microsoft.com/office/drawing/2014/main" id="{26E4BF1F-4C9E-4371-986B-47B04B40FBC2}"/>
              </a:ext>
            </a:extLst>
          </p:cNvPr>
          <p:cNvSpPr/>
          <p:nvPr/>
        </p:nvSpPr>
        <p:spPr>
          <a:xfrm>
            <a:off x="5082864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Вопрос 4">
            <a:hlinkClick r:id="rId5" action="ppaction://hlinksldjump"/>
            <a:extLst>
              <a:ext uri="{FF2B5EF4-FFF2-40B4-BE49-F238E27FC236}">
                <a16:creationId xmlns:a16="http://schemas.microsoft.com/office/drawing/2014/main" id="{E79CE975-58C3-4A56-8871-B3B78139E78A}"/>
              </a:ext>
            </a:extLst>
          </p:cNvPr>
          <p:cNvSpPr/>
          <p:nvPr/>
        </p:nvSpPr>
        <p:spPr>
          <a:xfrm>
            <a:off x="7326418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Вопрос 5">
            <a:hlinkClick r:id="rId6" action="ppaction://hlinksldjump"/>
            <a:extLst>
              <a:ext uri="{FF2B5EF4-FFF2-40B4-BE49-F238E27FC236}">
                <a16:creationId xmlns:a16="http://schemas.microsoft.com/office/drawing/2014/main" id="{7CBD904D-0213-4510-A72B-B6FB810B6330}"/>
              </a:ext>
            </a:extLst>
          </p:cNvPr>
          <p:cNvSpPr/>
          <p:nvPr/>
        </p:nvSpPr>
        <p:spPr>
          <a:xfrm>
            <a:off x="9569973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8" y="5656977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12" y="5656976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9" y="5709447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20" y="5656975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82" y="5634133"/>
            <a:ext cx="514061" cy="514061"/>
          </a:xfrm>
          <a:prstGeom prst="rect">
            <a:avLst/>
          </a:prstGeom>
        </p:spPr>
      </p:pic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DD313903-BD18-4C33-BEB0-DB6AF24B2A6E}"/>
              </a:ext>
            </a:extLst>
          </p:cNvPr>
          <p:cNvSpPr txBox="1">
            <a:spLocks/>
          </p:cNvSpPr>
          <p:nvPr/>
        </p:nvSpPr>
        <p:spPr>
          <a:xfrm>
            <a:off x="2372430" y="3043716"/>
            <a:ext cx="953805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9763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Ответьте на вопросы викторины</a:t>
            </a:r>
            <a:endParaRPr lang="x-none" sz="4000" b="1" dirty="0">
              <a:solidFill>
                <a:srgbClr val="09763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9" name="Picture 2" descr="Небольшая викторина) — DRIVE2">
            <a:extLst>
              <a:ext uri="{FF2B5EF4-FFF2-40B4-BE49-F238E27FC236}">
                <a16:creationId xmlns:a16="http://schemas.microsoft.com/office/drawing/2014/main" id="{E621C870-29B5-4540-BF04-B8175FDC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2" y="2694783"/>
            <a:ext cx="1706311" cy="11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1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3C6FBCF5-3C2F-4B44-9965-798A6021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15" y="5182841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2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07BD60B0-CC51-425F-966D-906A33F1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71" y="5234902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3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464A3D2C-9824-43F3-BBD7-2A4E2B78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28" y="5250270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4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150FFB68-B16F-4E05-B42B-216AA3140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00" y="5260588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5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8C6E0501-A3DA-472D-BE1C-C6E45727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29" y="5234901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F9E63C-B0DF-4082-B941-CE30F074D29B}"/>
              </a:ext>
            </a:extLst>
          </p:cNvPr>
          <p:cNvSpPr txBox="1"/>
          <p:nvPr/>
        </p:nvSpPr>
        <p:spPr>
          <a:xfrm>
            <a:off x="4718582" y="836286"/>
            <a:ext cx="7037833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90000"/>
              </a:lnSpc>
              <a:spcAft>
                <a:spcPts val="300"/>
              </a:spcAft>
            </a:pP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Здоровье — это не подарок, который человек получает один раз и на всю жизнь, а результат сознательного поведения каждого человека и всех в обществе.</a:t>
            </a:r>
          </a:p>
          <a:p>
            <a:pPr indent="450215" algn="r">
              <a:lnSpc>
                <a:spcPct val="90000"/>
              </a:lnSpc>
              <a:spcAft>
                <a:spcPts val="300"/>
              </a:spcAft>
            </a:pP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А.С. Макаренко</a:t>
            </a:r>
          </a:p>
        </p:txBody>
      </p:sp>
    </p:spTree>
    <p:extLst>
      <p:ext uri="{BB962C8B-B14F-4D97-AF65-F5344CB8AC3E}">
        <p14:creationId xmlns:p14="http://schemas.microsoft.com/office/powerpoint/2010/main" val="37307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17031" y="246637"/>
            <a:ext cx="9051960" cy="477805"/>
          </a:xfrm>
          <a:prstGeom prst="rect">
            <a:avLst/>
          </a:prstGeom>
          <a:solidFill>
            <a:srgbClr val="F6EBE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такое здоровый образ жизни? Назовите его составляющие. 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88583" y="246637"/>
            <a:ext cx="1879272" cy="477805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88583" y="935657"/>
            <a:ext cx="10780408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38" name="назад">
            <a:hlinkClick r:id="rId3" action="ppaction://hlinksldjump"/>
            <a:extLst>
              <a:ext uri="{FF2B5EF4-FFF2-40B4-BE49-F238E27FC236}">
                <a16:creationId xmlns:a16="http://schemas.microsoft.com/office/drawing/2014/main" id="{5FEA83B1-DDD4-4E8E-9DBA-CC22299D5364}"/>
              </a:ext>
            </a:extLst>
          </p:cNvPr>
          <p:cNvSpPr/>
          <p:nvPr/>
        </p:nvSpPr>
        <p:spPr>
          <a:xfrm>
            <a:off x="9289777" y="935657"/>
            <a:ext cx="2479214" cy="421326"/>
          </a:xfrm>
          <a:prstGeom prst="roundRect">
            <a:avLst>
              <a:gd name="adj" fmla="val 26121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pic>
        <p:nvPicPr>
          <p:cNvPr id="20" name="пальчик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6" y="917773"/>
            <a:ext cx="514061" cy="514061"/>
          </a:xfrm>
          <a:prstGeom prst="rect">
            <a:avLst/>
          </a:prstGeom>
        </p:spPr>
      </p:pic>
      <p:sp>
        <p:nvSpPr>
          <p:cNvPr id="51" name="7">
            <a:extLst>
              <a:ext uri="{FF2B5EF4-FFF2-40B4-BE49-F238E27FC236}">
                <a16:creationId xmlns:a16="http://schemas.microsoft.com/office/drawing/2014/main" id="{44BCD17F-F3F2-4FFB-AD4D-3D5866639EB2}"/>
              </a:ext>
            </a:extLst>
          </p:cNvPr>
          <p:cNvSpPr/>
          <p:nvPr/>
        </p:nvSpPr>
        <p:spPr>
          <a:xfrm rot="18540000">
            <a:off x="7443685" y="1392877"/>
            <a:ext cx="1954614" cy="1658752"/>
          </a:xfrm>
          <a:custGeom>
            <a:avLst/>
            <a:gdLst>
              <a:gd name="connsiteX0" fmla="*/ 1943373 w 1954614"/>
              <a:gd name="connsiteY0" fmla="*/ 934087 h 1658752"/>
              <a:gd name="connsiteX1" fmla="*/ 1954614 w 1954614"/>
              <a:gd name="connsiteY1" fmla="*/ 949497 h 1658752"/>
              <a:gd name="connsiteX2" fmla="*/ 1078757 w 1954614"/>
              <a:gd name="connsiteY2" fmla="*/ 1658752 h 1658752"/>
              <a:gd name="connsiteX3" fmla="*/ 0 w 1954614"/>
              <a:gd name="connsiteY3" fmla="*/ 1146142 h 1658752"/>
              <a:gd name="connsiteX4" fmla="*/ 0 w 1954614"/>
              <a:gd name="connsiteY4" fmla="*/ 268 h 1658752"/>
              <a:gd name="connsiteX5" fmla="*/ 6945 w 1954614"/>
              <a:gd name="connsiteY5" fmla="*/ 0 h 1658752"/>
              <a:gd name="connsiteX6" fmla="*/ 1943373 w 1954614"/>
              <a:gd name="connsiteY6" fmla="*/ 934087 h 165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614" h="1658752">
                <a:moveTo>
                  <a:pt x="1943373" y="934087"/>
                </a:moveTo>
                <a:lnTo>
                  <a:pt x="1954614" y="949497"/>
                </a:lnTo>
                <a:lnTo>
                  <a:pt x="1078757" y="1658752"/>
                </a:lnTo>
                <a:lnTo>
                  <a:pt x="0" y="1146142"/>
                </a:lnTo>
                <a:lnTo>
                  <a:pt x="0" y="268"/>
                </a:lnTo>
                <a:lnTo>
                  <a:pt x="6945" y="0"/>
                </a:lnTo>
                <a:cubicBezTo>
                  <a:pt x="733071" y="6741"/>
                  <a:pt x="1450700" y="325687"/>
                  <a:pt x="1943373" y="934087"/>
                </a:cubicBezTo>
                <a:close/>
              </a:path>
            </a:pathLst>
          </a:custGeom>
          <a:solidFill>
            <a:srgbClr val="323232">
              <a:lumMod val="50000"/>
              <a:lumOff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1">
            <a:extLst>
              <a:ext uri="{FF2B5EF4-FFF2-40B4-BE49-F238E27FC236}">
                <a16:creationId xmlns:a16="http://schemas.microsoft.com/office/drawing/2014/main" id="{6F3E8FB9-51D0-4F91-BE08-01D169D04F51}"/>
              </a:ext>
            </a:extLst>
          </p:cNvPr>
          <p:cNvSpPr/>
          <p:nvPr/>
        </p:nvSpPr>
        <p:spPr>
          <a:xfrm rot="18540000">
            <a:off x="9193285" y="1303558"/>
            <a:ext cx="1383587" cy="2057250"/>
          </a:xfrm>
          <a:custGeom>
            <a:avLst/>
            <a:gdLst>
              <a:gd name="connsiteX0" fmla="*/ 875639 w 1383587"/>
              <a:gd name="connsiteY0" fmla="*/ 0 h 2057250"/>
              <a:gd name="connsiteX1" fmla="*/ 973949 w 1383587"/>
              <a:gd name="connsiteY1" fmla="*/ 134771 h 2057250"/>
              <a:gd name="connsiteX2" fmla="*/ 1332981 w 1383587"/>
              <a:gd name="connsiteY2" fmla="*/ 2014667 h 2057250"/>
              <a:gd name="connsiteX3" fmla="*/ 1322197 w 1383587"/>
              <a:gd name="connsiteY3" fmla="*/ 2057250 h 2057250"/>
              <a:gd name="connsiteX4" fmla="*/ 275360 w 1383587"/>
              <a:gd name="connsiteY4" fmla="*/ 1834738 h 2057250"/>
              <a:gd name="connsiteX5" fmla="*/ 0 w 1383587"/>
              <a:gd name="connsiteY5" fmla="*/ 709078 h 2057250"/>
              <a:gd name="connsiteX6" fmla="*/ 875639 w 1383587"/>
              <a:gd name="connsiteY6" fmla="*/ 0 h 20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587" h="2057250">
                <a:moveTo>
                  <a:pt x="875639" y="0"/>
                </a:moveTo>
                <a:lnTo>
                  <a:pt x="973949" y="134771"/>
                </a:lnTo>
                <a:cubicBezTo>
                  <a:pt x="1346964" y="704773"/>
                  <a:pt x="1461316" y="1382080"/>
                  <a:pt x="1332981" y="2014667"/>
                </a:cubicBezTo>
                <a:lnTo>
                  <a:pt x="1322197" y="2057250"/>
                </a:lnTo>
                <a:lnTo>
                  <a:pt x="275360" y="1834738"/>
                </a:lnTo>
                <a:lnTo>
                  <a:pt x="0" y="709078"/>
                </a:lnTo>
                <a:lnTo>
                  <a:pt x="875639" y="0"/>
                </a:ln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6">
            <a:extLst>
              <a:ext uri="{FF2B5EF4-FFF2-40B4-BE49-F238E27FC236}">
                <a16:creationId xmlns:a16="http://schemas.microsoft.com/office/drawing/2014/main" id="{CD5C28B7-6AFB-4E4E-8FFE-D9E9F484B2A3}"/>
              </a:ext>
            </a:extLst>
          </p:cNvPr>
          <p:cNvSpPr/>
          <p:nvPr/>
        </p:nvSpPr>
        <p:spPr>
          <a:xfrm rot="18540000">
            <a:off x="6188443" y="2961290"/>
            <a:ext cx="1934390" cy="1662104"/>
          </a:xfrm>
          <a:custGeom>
            <a:avLst/>
            <a:gdLst>
              <a:gd name="connsiteX0" fmla="*/ 1934390 w 1934390"/>
              <a:gd name="connsiteY0" fmla="*/ 0 h 1662104"/>
              <a:gd name="connsiteX1" fmla="*/ 1934390 w 1934390"/>
              <a:gd name="connsiteY1" fmla="*/ 1152703 h 1662104"/>
              <a:gd name="connsiteX2" fmla="*/ 878360 w 1934390"/>
              <a:gd name="connsiteY2" fmla="*/ 1662104 h 1662104"/>
              <a:gd name="connsiteX3" fmla="*/ 0 w 1934390"/>
              <a:gd name="connsiteY3" fmla="*/ 975855 h 1662104"/>
              <a:gd name="connsiteX4" fmla="*/ 42997 w 1934390"/>
              <a:gd name="connsiteY4" fmla="*/ 917918 h 1662104"/>
              <a:gd name="connsiteX5" fmla="*/ 405465 w 1934390"/>
              <a:gd name="connsiteY5" fmla="*/ 558518 h 1662104"/>
              <a:gd name="connsiteX6" fmla="*/ 1771275 w 1934390"/>
              <a:gd name="connsiteY6" fmla="*/ 6299 h 1662104"/>
              <a:gd name="connsiteX7" fmla="*/ 1934390 w 1934390"/>
              <a:gd name="connsiteY7" fmla="*/ 0 h 166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4390" h="1662104">
                <a:moveTo>
                  <a:pt x="1934390" y="0"/>
                </a:moveTo>
                <a:lnTo>
                  <a:pt x="1934390" y="1152703"/>
                </a:lnTo>
                <a:lnTo>
                  <a:pt x="878360" y="1662104"/>
                </a:lnTo>
                <a:lnTo>
                  <a:pt x="0" y="975855"/>
                </a:lnTo>
                <a:lnTo>
                  <a:pt x="42997" y="917918"/>
                </a:lnTo>
                <a:cubicBezTo>
                  <a:pt x="149359" y="788593"/>
                  <a:pt x="270265" y="668001"/>
                  <a:pt x="405465" y="558518"/>
                </a:cubicBezTo>
                <a:cubicBezTo>
                  <a:pt x="811065" y="230070"/>
                  <a:pt x="1287714" y="48244"/>
                  <a:pt x="1771275" y="6299"/>
                </a:cubicBezTo>
                <a:lnTo>
                  <a:pt x="1934390" y="0"/>
                </a:lnTo>
                <a:close/>
              </a:path>
            </a:pathLst>
          </a:custGeom>
          <a:solidFill>
            <a:srgbClr val="C19859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2">
            <a:extLst>
              <a:ext uri="{FF2B5EF4-FFF2-40B4-BE49-F238E27FC236}">
                <a16:creationId xmlns:a16="http://schemas.microsoft.com/office/drawing/2014/main" id="{193ADAF7-AF05-49D7-85C9-08A5195387B4}"/>
              </a:ext>
            </a:extLst>
          </p:cNvPr>
          <p:cNvSpPr/>
          <p:nvPr/>
        </p:nvSpPr>
        <p:spPr>
          <a:xfrm rot="18540000">
            <a:off x="10226167" y="2754795"/>
            <a:ext cx="1782205" cy="1866833"/>
          </a:xfrm>
          <a:custGeom>
            <a:avLst/>
            <a:gdLst>
              <a:gd name="connsiteX0" fmla="*/ 1782205 w 1782205"/>
              <a:gd name="connsiteY0" fmla="*/ 220923 h 1866833"/>
              <a:gd name="connsiteX1" fmla="*/ 1751208 w 1782205"/>
              <a:gd name="connsiteY1" fmla="*/ 343318 h 1866833"/>
              <a:gd name="connsiteX2" fmla="*/ 927088 w 1782205"/>
              <a:gd name="connsiteY2" fmla="*/ 1564469 h 1866833"/>
              <a:gd name="connsiteX3" fmla="*/ 500181 w 1782205"/>
              <a:gd name="connsiteY3" fmla="*/ 1844293 h 1866833"/>
              <a:gd name="connsiteX4" fmla="*/ 450905 w 1782205"/>
              <a:gd name="connsiteY4" fmla="*/ 1866833 h 1866833"/>
              <a:gd name="connsiteX5" fmla="*/ 0 w 1782205"/>
              <a:gd name="connsiteY5" fmla="*/ 942339 h 1866833"/>
              <a:gd name="connsiteX6" fmla="*/ 742841 w 1782205"/>
              <a:gd name="connsiteY6" fmla="*/ 0 h 1866833"/>
              <a:gd name="connsiteX7" fmla="*/ 1782205 w 1782205"/>
              <a:gd name="connsiteY7" fmla="*/ 220923 h 18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205" h="1866833">
                <a:moveTo>
                  <a:pt x="1782205" y="220923"/>
                </a:moveTo>
                <a:lnTo>
                  <a:pt x="1751208" y="343318"/>
                </a:lnTo>
                <a:cubicBezTo>
                  <a:pt x="1609642" y="807592"/>
                  <a:pt x="1332688" y="1236021"/>
                  <a:pt x="927088" y="1564469"/>
                </a:cubicBezTo>
                <a:cubicBezTo>
                  <a:pt x="791888" y="1673952"/>
                  <a:pt x="648794" y="1767143"/>
                  <a:pt x="500181" y="1844293"/>
                </a:cubicBezTo>
                <a:lnTo>
                  <a:pt x="450905" y="1866833"/>
                </a:lnTo>
                <a:lnTo>
                  <a:pt x="0" y="942339"/>
                </a:lnTo>
                <a:lnTo>
                  <a:pt x="742841" y="0"/>
                </a:lnTo>
                <a:lnTo>
                  <a:pt x="1782205" y="220923"/>
                </a:lnTo>
                <a:close/>
              </a:path>
            </a:pathLst>
          </a:cu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5">
            <a:extLst>
              <a:ext uri="{FF2B5EF4-FFF2-40B4-BE49-F238E27FC236}">
                <a16:creationId xmlns:a16="http://schemas.microsoft.com/office/drawing/2014/main" id="{AFB4EFC6-37A6-4663-891F-7EB55D7232F4}"/>
              </a:ext>
            </a:extLst>
          </p:cNvPr>
          <p:cNvSpPr/>
          <p:nvPr/>
        </p:nvSpPr>
        <p:spPr>
          <a:xfrm rot="18540000">
            <a:off x="6923694" y="4171541"/>
            <a:ext cx="1357706" cy="2068157"/>
          </a:xfrm>
          <a:custGeom>
            <a:avLst/>
            <a:gdLst>
              <a:gd name="connsiteX0" fmla="*/ 1357706 w 1357706"/>
              <a:gd name="connsiteY0" fmla="*/ 681200 h 2068157"/>
              <a:gd name="connsiteX1" fmla="*/ 1104065 w 1357706"/>
              <a:gd name="connsiteY1" fmla="*/ 1829739 h 2068157"/>
              <a:gd name="connsiteX2" fmla="*/ 71364 w 1357706"/>
              <a:gd name="connsiteY2" fmla="*/ 2068157 h 2068157"/>
              <a:gd name="connsiteX3" fmla="*/ 42116 w 1357706"/>
              <a:gd name="connsiteY3" fmla="*/ 1944223 h 2068157"/>
              <a:gd name="connsiteX4" fmla="*/ 423123 w 1357706"/>
              <a:gd name="connsiteY4" fmla="*/ 84469 h 2068157"/>
              <a:gd name="connsiteX5" fmla="*/ 485810 w 1357706"/>
              <a:gd name="connsiteY5" fmla="*/ 0 h 2068157"/>
              <a:gd name="connsiteX6" fmla="*/ 1357706 w 1357706"/>
              <a:gd name="connsiteY6" fmla="*/ 681200 h 206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7706" h="2068157">
                <a:moveTo>
                  <a:pt x="1357706" y="681200"/>
                </a:moveTo>
                <a:lnTo>
                  <a:pt x="1104065" y="1829739"/>
                </a:lnTo>
                <a:lnTo>
                  <a:pt x="71364" y="2068157"/>
                </a:lnTo>
                <a:lnTo>
                  <a:pt x="42116" y="1944223"/>
                </a:lnTo>
                <a:cubicBezTo>
                  <a:pt x="-76230" y="1304923"/>
                  <a:pt x="56098" y="634329"/>
                  <a:pt x="423123" y="84469"/>
                </a:cubicBezTo>
                <a:lnTo>
                  <a:pt x="485810" y="0"/>
                </a:lnTo>
                <a:lnTo>
                  <a:pt x="1357706" y="681200"/>
                </a:lnTo>
                <a:close/>
              </a:path>
            </a:pathLst>
          </a:cu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3">
            <a:extLst>
              <a:ext uri="{FF2B5EF4-FFF2-40B4-BE49-F238E27FC236}">
                <a16:creationId xmlns:a16="http://schemas.microsoft.com/office/drawing/2014/main" id="{E3AE602E-2CAF-4282-A7A4-EB1691B95946}"/>
              </a:ext>
            </a:extLst>
          </p:cNvPr>
          <p:cNvSpPr/>
          <p:nvPr/>
        </p:nvSpPr>
        <p:spPr>
          <a:xfrm rot="18540000">
            <a:off x="9617997" y="4687715"/>
            <a:ext cx="2039222" cy="1149542"/>
          </a:xfrm>
          <a:custGeom>
            <a:avLst/>
            <a:gdLst>
              <a:gd name="connsiteX0" fmla="*/ 1590416 w 2039222"/>
              <a:gd name="connsiteY0" fmla="*/ 0 h 1149542"/>
              <a:gd name="connsiteX1" fmla="*/ 2039222 w 2039222"/>
              <a:gd name="connsiteY1" fmla="*/ 920189 h 1149542"/>
              <a:gd name="connsiteX2" fmla="*/ 1927230 w 2039222"/>
              <a:gd name="connsiteY2" fmla="*/ 971415 h 1149542"/>
              <a:gd name="connsiteX3" fmla="*/ 28901 w 2039222"/>
              <a:gd name="connsiteY3" fmla="*/ 957431 h 1149542"/>
              <a:gd name="connsiteX4" fmla="*/ 0 w 2039222"/>
              <a:gd name="connsiteY4" fmla="*/ 943783 h 1149542"/>
              <a:gd name="connsiteX5" fmla="*/ 433068 w 2039222"/>
              <a:gd name="connsiteY5" fmla="*/ 15066 h 1149542"/>
              <a:gd name="connsiteX6" fmla="*/ 1590416 w 2039222"/>
              <a:gd name="connsiteY6" fmla="*/ 0 h 114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9222" h="1149542">
                <a:moveTo>
                  <a:pt x="1590416" y="0"/>
                </a:moveTo>
                <a:lnTo>
                  <a:pt x="2039222" y="920189"/>
                </a:lnTo>
                <a:lnTo>
                  <a:pt x="1927230" y="971415"/>
                </a:lnTo>
                <a:cubicBezTo>
                  <a:pt x="1313078" y="1216097"/>
                  <a:pt x="629625" y="1206110"/>
                  <a:pt x="28901" y="957431"/>
                </a:cubicBezTo>
                <a:lnTo>
                  <a:pt x="0" y="943783"/>
                </a:lnTo>
                <a:lnTo>
                  <a:pt x="433068" y="15066"/>
                </a:lnTo>
                <a:lnTo>
                  <a:pt x="1590416" y="0"/>
                </a:lnTo>
                <a:close/>
              </a:path>
            </a:pathLst>
          </a:custGeom>
          <a:solidFill>
            <a:srgbClr val="1B587C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4">
            <a:extLst>
              <a:ext uri="{FF2B5EF4-FFF2-40B4-BE49-F238E27FC236}">
                <a16:creationId xmlns:a16="http://schemas.microsoft.com/office/drawing/2014/main" id="{BBC2ED1C-3DE5-4358-91AD-2577B71E0D44}"/>
              </a:ext>
            </a:extLst>
          </p:cNvPr>
          <p:cNvSpPr/>
          <p:nvPr/>
        </p:nvSpPr>
        <p:spPr>
          <a:xfrm rot="18540000">
            <a:off x="8295468" y="5164575"/>
            <a:ext cx="1798552" cy="1867282"/>
          </a:xfrm>
          <a:custGeom>
            <a:avLst/>
            <a:gdLst>
              <a:gd name="connsiteX0" fmla="*/ 1033906 w 1798552"/>
              <a:gd name="connsiteY0" fmla="*/ 0 h 1867282"/>
              <a:gd name="connsiteX1" fmla="*/ 1798552 w 1798552"/>
              <a:gd name="connsiteY1" fmla="*/ 952679 h 1867282"/>
              <a:gd name="connsiteX2" fmla="*/ 1372066 w 1798552"/>
              <a:gd name="connsiteY2" fmla="*/ 1867282 h 1867282"/>
              <a:gd name="connsiteX3" fmla="*/ 1244975 w 1798552"/>
              <a:gd name="connsiteY3" fmla="*/ 1807264 h 1867282"/>
              <a:gd name="connsiteX4" fmla="*/ 473774 w 1798552"/>
              <a:gd name="connsiteY4" fmla="*/ 1169589 h 1867282"/>
              <a:gd name="connsiteX5" fmla="*/ 10376 w 1798552"/>
              <a:gd name="connsiteY5" fmla="*/ 282661 h 1867282"/>
              <a:gd name="connsiteX6" fmla="*/ 0 w 1798552"/>
              <a:gd name="connsiteY6" fmla="*/ 238696 h 1867282"/>
              <a:gd name="connsiteX7" fmla="*/ 1033906 w 1798552"/>
              <a:gd name="connsiteY7" fmla="*/ 0 h 186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8552" h="1867282">
                <a:moveTo>
                  <a:pt x="1033906" y="0"/>
                </a:moveTo>
                <a:lnTo>
                  <a:pt x="1798552" y="952679"/>
                </a:lnTo>
                <a:lnTo>
                  <a:pt x="1372066" y="1867282"/>
                </a:lnTo>
                <a:lnTo>
                  <a:pt x="1244975" y="1807264"/>
                </a:lnTo>
                <a:cubicBezTo>
                  <a:pt x="956141" y="1653214"/>
                  <a:pt x="692740" y="1439990"/>
                  <a:pt x="473774" y="1169589"/>
                </a:cubicBezTo>
                <a:cubicBezTo>
                  <a:pt x="254808" y="899189"/>
                  <a:pt x="101008" y="597212"/>
                  <a:pt x="10376" y="282661"/>
                </a:cubicBezTo>
                <a:lnTo>
                  <a:pt x="0" y="238696"/>
                </a:lnTo>
                <a:lnTo>
                  <a:pt x="1033906" y="0"/>
                </a:lnTo>
                <a:close/>
              </a:path>
            </a:pathLst>
          </a:custGeom>
          <a:solidFill>
            <a:srgbClr val="4E854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1123733-D800-4EF5-A466-72C9BCBCC383}"/>
              </a:ext>
            </a:extLst>
          </p:cNvPr>
          <p:cNvSpPr txBox="1"/>
          <p:nvPr/>
        </p:nvSpPr>
        <p:spPr>
          <a:xfrm rot="3261085">
            <a:off x="10022752" y="3589993"/>
            <a:ext cx="1806466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Сбалансированное питание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825C99-8D5A-4EF4-B116-061015F0C18B}"/>
              </a:ext>
            </a:extLst>
          </p:cNvPr>
          <p:cNvSpPr txBox="1"/>
          <p:nvPr/>
        </p:nvSpPr>
        <p:spPr>
          <a:xfrm>
            <a:off x="6523207" y="3303503"/>
            <a:ext cx="139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Отказ от вредных привычек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2B17B70-AA0A-4EF8-A112-8B087132E8CF}"/>
              </a:ext>
            </a:extLst>
          </p:cNvPr>
          <p:cNvSpPr txBox="1"/>
          <p:nvPr/>
        </p:nvSpPr>
        <p:spPr>
          <a:xfrm>
            <a:off x="7546908" y="1946950"/>
            <a:ext cx="1666398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Здоровое психологическое и эмоциональное состояние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E02A037-C18D-446F-B8B1-B080DC75361A}"/>
              </a:ext>
            </a:extLst>
          </p:cNvPr>
          <p:cNvSpPr txBox="1"/>
          <p:nvPr/>
        </p:nvSpPr>
        <p:spPr>
          <a:xfrm>
            <a:off x="9154008" y="2092599"/>
            <a:ext cx="1395000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/>
              <a:t>Физическая активность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85AE312-2871-4341-8DBA-D6EA89D21CDE}"/>
              </a:ext>
            </a:extLst>
          </p:cNvPr>
          <p:cNvSpPr txBox="1"/>
          <p:nvPr/>
        </p:nvSpPr>
        <p:spPr>
          <a:xfrm rot="18653022">
            <a:off x="9792231" y="4955396"/>
            <a:ext cx="1530598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Гигиенический уход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9747D94-2051-4EA7-AA94-F72248142E35}"/>
              </a:ext>
            </a:extLst>
          </p:cNvPr>
          <p:cNvSpPr txBox="1"/>
          <p:nvPr/>
        </p:nvSpPr>
        <p:spPr>
          <a:xfrm>
            <a:off x="8344607" y="5671621"/>
            <a:ext cx="1675270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Полноценный сон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0FD128B-5DB7-49A0-B59D-F66481C5D580}"/>
              </a:ext>
            </a:extLst>
          </p:cNvPr>
          <p:cNvSpPr txBox="1"/>
          <p:nvPr/>
        </p:nvSpPr>
        <p:spPr>
          <a:xfrm rot="3141152">
            <a:off x="7073560" y="5036341"/>
            <a:ext cx="139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Закаливание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E6E994B-47FB-4E77-9187-763164919617}"/>
              </a:ext>
            </a:extLst>
          </p:cNvPr>
          <p:cNvSpPr txBox="1"/>
          <p:nvPr/>
        </p:nvSpPr>
        <p:spPr>
          <a:xfrm>
            <a:off x="9296343" y="16251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01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BA00CA-BB05-4B4C-A988-1CBB86F77847}"/>
              </a:ext>
            </a:extLst>
          </p:cNvPr>
          <p:cNvSpPr txBox="1"/>
          <p:nvPr/>
        </p:nvSpPr>
        <p:spPr>
          <a:xfrm>
            <a:off x="10895093" y="279337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02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5B65521-8A7D-48B5-A9E9-C5E14046027A}"/>
              </a:ext>
            </a:extLst>
          </p:cNvPr>
          <p:cNvSpPr txBox="1"/>
          <p:nvPr/>
        </p:nvSpPr>
        <p:spPr>
          <a:xfrm>
            <a:off x="11011671" y="465048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03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A7B62E-68A3-43BE-B1CC-857D216E00B6}"/>
              </a:ext>
            </a:extLst>
          </p:cNvPr>
          <p:cNvSpPr txBox="1"/>
          <p:nvPr/>
        </p:nvSpPr>
        <p:spPr>
          <a:xfrm>
            <a:off x="9710601" y="601388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04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F93E6A2-10B0-41D5-849D-69D42A45AFD9}"/>
              </a:ext>
            </a:extLst>
          </p:cNvPr>
          <p:cNvSpPr txBox="1"/>
          <p:nvPr/>
        </p:nvSpPr>
        <p:spPr>
          <a:xfrm>
            <a:off x="7691343" y="583472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05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345E18-950E-44C8-9E58-811E591BF525}"/>
              </a:ext>
            </a:extLst>
          </p:cNvPr>
          <p:cNvSpPr txBox="1"/>
          <p:nvPr/>
        </p:nvSpPr>
        <p:spPr>
          <a:xfrm>
            <a:off x="6635335" y="419237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06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3E79F11-5BFA-417F-BF11-6B8CB9F1972D}"/>
              </a:ext>
            </a:extLst>
          </p:cNvPr>
          <p:cNvSpPr txBox="1"/>
          <p:nvPr/>
        </p:nvSpPr>
        <p:spPr>
          <a:xfrm>
            <a:off x="7211073" y="224019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07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" name="Рисунок 3" descr="Гантель">
            <a:extLst>
              <a:ext uri="{FF2B5EF4-FFF2-40B4-BE49-F238E27FC236}">
                <a16:creationId xmlns:a16="http://schemas.microsoft.com/office/drawing/2014/main" id="{02261899-E0BB-4B15-8176-326B1CCAA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5232" y="2853890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2E6C259C-F245-4E0D-91B5-B0BF3B9304FF}"/>
              </a:ext>
            </a:extLst>
          </p:cNvPr>
          <p:cNvSpPr txBox="1"/>
          <p:nvPr/>
        </p:nvSpPr>
        <p:spPr>
          <a:xfrm>
            <a:off x="541942" y="4739496"/>
            <a:ext cx="5611058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b="1" spc="25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Здоровый образ жизни </a:t>
            </a:r>
            <a:r>
              <a:rPr lang="ru-RU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(ЗОЖ) — это стиль жизни, способный обеспечить восстановление, сохранение и улучшение здоровья населения, комплекс мероприятий, обеспечивающих гармоничное развитие и укрепление здоровья, повышение работоспособности, продление творческого долголетия.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3F78CA1E-705F-4A95-B252-118EB0B50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347" y="1553745"/>
            <a:ext cx="5750178" cy="3092664"/>
          </a:xfrm>
          <a:prstGeom prst="rect">
            <a:avLst/>
          </a:prstGeom>
        </p:spPr>
      </p:pic>
      <p:pic>
        <p:nvPicPr>
          <p:cNvPr id="7" name="Рисунок 6" descr="Сервировка стола">
            <a:extLst>
              <a:ext uri="{FF2B5EF4-FFF2-40B4-BE49-F238E27FC236}">
                <a16:creationId xmlns:a16="http://schemas.microsoft.com/office/drawing/2014/main" id="{D08F2227-F2F9-4ACD-8D82-5EBA424AA5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29704" y="3627201"/>
            <a:ext cx="360000" cy="360000"/>
          </a:xfrm>
          <a:prstGeom prst="rect">
            <a:avLst/>
          </a:prstGeom>
        </p:spPr>
      </p:pic>
      <p:pic>
        <p:nvPicPr>
          <p:cNvPr id="10" name="Рисунок 9" descr="Душ">
            <a:extLst>
              <a:ext uri="{FF2B5EF4-FFF2-40B4-BE49-F238E27FC236}">
                <a16:creationId xmlns:a16="http://schemas.microsoft.com/office/drawing/2014/main" id="{EC7042AE-7B07-4343-8679-BB70604C71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68005" y="4516803"/>
            <a:ext cx="360000" cy="360000"/>
          </a:xfrm>
          <a:prstGeom prst="rect">
            <a:avLst/>
          </a:prstGeom>
        </p:spPr>
      </p:pic>
      <p:pic>
        <p:nvPicPr>
          <p:cNvPr id="88" name="Рисунок 87" descr="Улыбающееся лицо без заливки">
            <a:extLst>
              <a:ext uri="{FF2B5EF4-FFF2-40B4-BE49-F238E27FC236}">
                <a16:creationId xmlns:a16="http://schemas.microsoft.com/office/drawing/2014/main" id="{5991066F-141C-4BAC-A2A5-1A99D6A9F6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34856" y="2959699"/>
            <a:ext cx="360000" cy="360000"/>
          </a:xfrm>
          <a:prstGeom prst="rect">
            <a:avLst/>
          </a:prstGeom>
        </p:spPr>
      </p:pic>
      <p:pic>
        <p:nvPicPr>
          <p:cNvPr id="90" name="Рисунок 89" descr="Беговые лыжи">
            <a:extLst>
              <a:ext uri="{FF2B5EF4-FFF2-40B4-BE49-F238E27FC236}">
                <a16:creationId xmlns:a16="http://schemas.microsoft.com/office/drawing/2014/main" id="{2945524D-0929-4500-8AD4-84DE9BF0BB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56974" y="3615443"/>
            <a:ext cx="360000" cy="360000"/>
          </a:xfrm>
          <a:prstGeom prst="rect">
            <a:avLst/>
          </a:prstGeom>
        </p:spPr>
      </p:pic>
      <p:pic>
        <p:nvPicPr>
          <p:cNvPr id="92" name="Рисунок 91" descr="Будильник">
            <a:extLst>
              <a:ext uri="{FF2B5EF4-FFF2-40B4-BE49-F238E27FC236}">
                <a16:creationId xmlns:a16="http://schemas.microsoft.com/office/drawing/2014/main" id="{BD2DD980-1280-4396-8B02-389968B301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46035" y="5045553"/>
            <a:ext cx="360000" cy="360000"/>
          </a:xfrm>
          <a:prstGeom prst="rect">
            <a:avLst/>
          </a:prstGeom>
        </p:spPr>
      </p:pic>
      <p:pic>
        <p:nvPicPr>
          <p:cNvPr id="94" name="Рисунок 93" descr="Солнце">
            <a:extLst>
              <a:ext uri="{FF2B5EF4-FFF2-40B4-BE49-F238E27FC236}">
                <a16:creationId xmlns:a16="http://schemas.microsoft.com/office/drawing/2014/main" id="{00DBCDD0-A8FA-4A6B-8079-AA9F0E2789B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077373" y="4535670"/>
            <a:ext cx="360000" cy="3600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BD64EA1-AAC6-4985-94FC-D1E337BA411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733" y="2222253"/>
            <a:ext cx="392087" cy="40671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334B8897-8156-4F6D-AA28-0872B85D09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409" y="3279107"/>
            <a:ext cx="392087" cy="40671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0BA8271-C5D9-4802-9E16-C43A42E95ABC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8" y="5721290"/>
            <a:ext cx="392087" cy="40671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7550371-93BE-408E-8302-30AD116D2420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30" y="6010583"/>
            <a:ext cx="392087" cy="4067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2D07658-01EB-4B9E-8CB1-553E09F102D1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99" y="5296404"/>
            <a:ext cx="392087" cy="40671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A41349B-A4A8-4655-BC27-944965DA0E41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10" y="2690008"/>
            <a:ext cx="392087" cy="40671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E98315B-B710-428F-927F-0DFE4C73EE29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291" y="1592606"/>
            <a:ext cx="392087" cy="406712"/>
          </a:xfrm>
          <a:prstGeom prst="rect">
            <a:avLst/>
          </a:prstGeom>
        </p:spPr>
      </p:pic>
      <p:sp>
        <p:nvSpPr>
          <p:cNvPr id="49" name="1-2">
            <a:extLst>
              <a:ext uri="{FF2B5EF4-FFF2-40B4-BE49-F238E27FC236}">
                <a16:creationId xmlns:a16="http://schemas.microsoft.com/office/drawing/2014/main" id="{9D56ED8E-599E-47B0-AAD9-936B861BE406}"/>
              </a:ext>
            </a:extLst>
          </p:cNvPr>
          <p:cNvSpPr/>
          <p:nvPr/>
        </p:nvSpPr>
        <p:spPr>
          <a:xfrm>
            <a:off x="4514468" y="2962099"/>
            <a:ext cx="7428137" cy="1768581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F07F0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AA5806"/>
                </a:solidFill>
                <a:cs typeface="Gotham Pro Regular" panose="02000503040000020004" pitchFamily="2" charset="0"/>
              </a:rPr>
              <a:t>Физическая активность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Подразумевается не профессиональный спорт, а ежедневные физические нагрузки. Например, посещение фитнес-центров или танцевальных студий. Также подойдёт плавание, вело- и пешие прогулки на свежем воздухе. Минимальное количество шагов в день — 10 тысяч   (≈7 км).</a:t>
            </a:r>
          </a:p>
        </p:txBody>
      </p:sp>
      <p:sp>
        <p:nvSpPr>
          <p:cNvPr id="96" name="1-3">
            <a:extLst>
              <a:ext uri="{FF2B5EF4-FFF2-40B4-BE49-F238E27FC236}">
                <a16:creationId xmlns:a16="http://schemas.microsoft.com/office/drawing/2014/main" id="{432E85B5-4436-43CE-B381-37BA28C07E3E}"/>
              </a:ext>
            </a:extLst>
          </p:cNvPr>
          <p:cNvSpPr/>
          <p:nvPr/>
        </p:nvSpPr>
        <p:spPr>
          <a:xfrm>
            <a:off x="11498870" y="3058702"/>
            <a:ext cx="344774" cy="355188"/>
          </a:xfrm>
          <a:prstGeom prst="roundRect">
            <a:avLst/>
          </a:prstGeom>
          <a:solidFill>
            <a:srgbClr val="F07F0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48" name="2-2">
            <a:extLst>
              <a:ext uri="{FF2B5EF4-FFF2-40B4-BE49-F238E27FC236}">
                <a16:creationId xmlns:a16="http://schemas.microsoft.com/office/drawing/2014/main" id="{A28E073D-0DEC-41AF-8EDD-F9DAF94AAF32}"/>
              </a:ext>
            </a:extLst>
          </p:cNvPr>
          <p:cNvSpPr/>
          <p:nvPr/>
        </p:nvSpPr>
        <p:spPr>
          <a:xfrm>
            <a:off x="2821926" y="2579189"/>
            <a:ext cx="7428137" cy="2572858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9F2936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9F2936"/>
                </a:solidFill>
                <a:cs typeface="Gotham Pro Regular" panose="02000503040000020004" pitchFamily="2" charset="0"/>
              </a:rPr>
              <a:t>Сбалансированное питание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ЗОЖ предусматривает правильное питание, которое заключается в потреблении полезных продуктов, обогащённых витаминами и минералами. Это овощи, фрукты, мясная и молочная продукция, рыба, разнообразные крупы.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Важно руководствоваться принципом есть часто (4–5 раз в день) и небольшими порциями. Также важно соблюдать режим питания и включить в него негазированную воду, которую необходимо потреблять не менее 1,5 л в день.</a:t>
            </a:r>
          </a:p>
        </p:txBody>
      </p:sp>
      <p:sp>
        <p:nvSpPr>
          <p:cNvPr id="50" name="2-3">
            <a:extLst>
              <a:ext uri="{FF2B5EF4-FFF2-40B4-BE49-F238E27FC236}">
                <a16:creationId xmlns:a16="http://schemas.microsoft.com/office/drawing/2014/main" id="{1BA4AC46-BCBC-4B07-B1C2-E0593A19F7AC}"/>
              </a:ext>
            </a:extLst>
          </p:cNvPr>
          <p:cNvSpPr/>
          <p:nvPr/>
        </p:nvSpPr>
        <p:spPr>
          <a:xfrm>
            <a:off x="9753259" y="2696464"/>
            <a:ext cx="344774" cy="355188"/>
          </a:xfrm>
          <a:prstGeom prst="roundRect">
            <a:avLst/>
          </a:prstGeom>
          <a:solidFill>
            <a:srgbClr val="9F29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58" name="3-2">
            <a:extLst>
              <a:ext uri="{FF2B5EF4-FFF2-40B4-BE49-F238E27FC236}">
                <a16:creationId xmlns:a16="http://schemas.microsoft.com/office/drawing/2014/main" id="{2B9BA625-E324-4E27-9F0C-FD49709A956E}"/>
              </a:ext>
            </a:extLst>
          </p:cNvPr>
          <p:cNvSpPr/>
          <p:nvPr/>
        </p:nvSpPr>
        <p:spPr>
          <a:xfrm>
            <a:off x="2355769" y="3932597"/>
            <a:ext cx="7428137" cy="1743091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1B587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1B587C"/>
                </a:solidFill>
                <a:cs typeface="Gotham Pro Regular" panose="02000503040000020004" pitchFamily="2" charset="0"/>
              </a:rPr>
              <a:t>Гигиенический уход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Гигиена — это не только мытьё рук, чистка зубов и уход за телом. Сюда также входит гигиена индивидуального питания (исключаем сладкие газированные напитки, чипсы, сухарики, и т. д.), гигиена одежды и обуви (вещи должны быть целыми и чистыми), гигиена жилища, которая подразумевает регулярное наведение порядка и поддержание чистоты.</a:t>
            </a:r>
          </a:p>
        </p:txBody>
      </p:sp>
      <p:sp>
        <p:nvSpPr>
          <p:cNvPr id="59" name="3-3">
            <a:extLst>
              <a:ext uri="{FF2B5EF4-FFF2-40B4-BE49-F238E27FC236}">
                <a16:creationId xmlns:a16="http://schemas.microsoft.com/office/drawing/2014/main" id="{ECA640F6-819A-45C8-83BE-AD7F82845463}"/>
              </a:ext>
            </a:extLst>
          </p:cNvPr>
          <p:cNvSpPr/>
          <p:nvPr/>
        </p:nvSpPr>
        <p:spPr>
          <a:xfrm>
            <a:off x="9390882" y="3958352"/>
            <a:ext cx="344774" cy="355188"/>
          </a:xfrm>
          <a:prstGeom prst="roundRect">
            <a:avLst/>
          </a:prstGeom>
          <a:solidFill>
            <a:srgbClr val="1B58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60" name="4-2">
            <a:extLst>
              <a:ext uri="{FF2B5EF4-FFF2-40B4-BE49-F238E27FC236}">
                <a16:creationId xmlns:a16="http://schemas.microsoft.com/office/drawing/2014/main" id="{C1DB0479-D720-41A6-9422-5D1742D48888}"/>
              </a:ext>
            </a:extLst>
          </p:cNvPr>
          <p:cNvSpPr/>
          <p:nvPr/>
        </p:nvSpPr>
        <p:spPr>
          <a:xfrm>
            <a:off x="4520200" y="2816049"/>
            <a:ext cx="7428137" cy="2261224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4E854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4E8542"/>
                </a:solidFill>
                <a:cs typeface="Gotham Pro Regular" panose="02000503040000020004" pitchFamily="2" charset="0"/>
              </a:rPr>
              <a:t>Полноценный сон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В идеале человек должен ложиться спать ежедневно в одно и то же время, то есть соблюдать режим. Сон взрослого должен составлять минимум 7 часов в сутки, детский — 8 часов. Перед сном рекомендуется совершить прогулку на воздухе, а также исключить взаимодействие с гаджетами, которые негативно влияют на работу нервной системы, за два часа до сна. Это поможет расслабиться и полноценно погрузиться в сон. </a:t>
            </a:r>
          </a:p>
        </p:txBody>
      </p:sp>
      <p:sp>
        <p:nvSpPr>
          <p:cNvPr id="61" name="4-3">
            <a:extLst>
              <a:ext uri="{FF2B5EF4-FFF2-40B4-BE49-F238E27FC236}">
                <a16:creationId xmlns:a16="http://schemas.microsoft.com/office/drawing/2014/main" id="{AEFB7FAA-0672-4A11-8BB4-C86615213AE8}"/>
              </a:ext>
            </a:extLst>
          </p:cNvPr>
          <p:cNvSpPr/>
          <p:nvPr/>
        </p:nvSpPr>
        <p:spPr>
          <a:xfrm>
            <a:off x="11506427" y="2920160"/>
            <a:ext cx="344774" cy="355188"/>
          </a:xfrm>
          <a:prstGeom prst="roundRect">
            <a:avLst/>
          </a:prstGeom>
          <a:solidFill>
            <a:srgbClr val="4E85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62" name="5-2">
            <a:extLst>
              <a:ext uri="{FF2B5EF4-FFF2-40B4-BE49-F238E27FC236}">
                <a16:creationId xmlns:a16="http://schemas.microsoft.com/office/drawing/2014/main" id="{4DDDA38D-C1F8-4A1C-9872-56F02F0B1B45}"/>
              </a:ext>
            </a:extLst>
          </p:cNvPr>
          <p:cNvSpPr/>
          <p:nvPr/>
        </p:nvSpPr>
        <p:spPr>
          <a:xfrm>
            <a:off x="4363304" y="1527196"/>
            <a:ext cx="7428137" cy="2865425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60487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604878"/>
                </a:solidFill>
                <a:cs typeface="Gotham Pro Regular" panose="02000503040000020004" pitchFamily="2" charset="0"/>
              </a:rPr>
              <a:t>Оздоровительные процедуры (закаливание)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Закаливание – мощное оздоровительное средство. С его помощью можно избежать многих болезней и на долгие годы сохранить трудоспособность. Закаливающие процедуры в 2-4 раза снижают число простуд, а в отдельных случаях помогают и вовсе избавиться от них. Закаливание оказывает общеукрепляющее действие на организм, повышает тонус центральной нервной системы, улучшает кровообращение, нормализует обмен веществ. Очень важно систематическое выполнение закаливающих процедур и постепенное наращивание силы воздействия. </a:t>
            </a:r>
          </a:p>
        </p:txBody>
      </p:sp>
      <p:sp>
        <p:nvSpPr>
          <p:cNvPr id="63" name="5-3">
            <a:extLst>
              <a:ext uri="{FF2B5EF4-FFF2-40B4-BE49-F238E27FC236}">
                <a16:creationId xmlns:a16="http://schemas.microsoft.com/office/drawing/2014/main" id="{78AC2A1B-1B03-4579-816D-8BDD8F7068E2}"/>
              </a:ext>
            </a:extLst>
          </p:cNvPr>
          <p:cNvSpPr/>
          <p:nvPr/>
        </p:nvSpPr>
        <p:spPr>
          <a:xfrm>
            <a:off x="11323101" y="1636509"/>
            <a:ext cx="344774" cy="355188"/>
          </a:xfrm>
          <a:prstGeom prst="roundRect">
            <a:avLst/>
          </a:prstGeom>
          <a:solidFill>
            <a:srgbClr val="6048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64" name="6-2">
            <a:extLst>
              <a:ext uri="{FF2B5EF4-FFF2-40B4-BE49-F238E27FC236}">
                <a16:creationId xmlns:a16="http://schemas.microsoft.com/office/drawing/2014/main" id="{A8827F29-E4B9-4103-9E76-823E9BA80E27}"/>
              </a:ext>
            </a:extLst>
          </p:cNvPr>
          <p:cNvSpPr/>
          <p:nvPr/>
        </p:nvSpPr>
        <p:spPr>
          <a:xfrm>
            <a:off x="2938267" y="4263318"/>
            <a:ext cx="7428137" cy="2439238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C19859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806030"/>
                </a:solidFill>
                <a:cs typeface="Gotham Pro Regular" panose="02000503040000020004" pitchFamily="2" charset="0"/>
              </a:rPr>
              <a:t>Отказ от вредных привычек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К вредным привычкам относятся злоупотребление алкоголем, курение, наркомания. Все они отрицательно влияют на здоровье человека, разрушающе действуя на организм и вызывая различные заболевания. Курение — одна из самых распространённых вредных привычек. С течением времени она вызывает физическую и психическую зависимость. Прежде всего от табачного дыма страдает лёгочная система, разрушаются механизмы защиты лёгких.</a:t>
            </a:r>
          </a:p>
        </p:txBody>
      </p:sp>
      <p:sp>
        <p:nvSpPr>
          <p:cNvPr id="79" name="6-3">
            <a:extLst>
              <a:ext uri="{FF2B5EF4-FFF2-40B4-BE49-F238E27FC236}">
                <a16:creationId xmlns:a16="http://schemas.microsoft.com/office/drawing/2014/main" id="{36514B48-66D1-48B3-8E48-EB58A9C0B4F2}"/>
              </a:ext>
            </a:extLst>
          </p:cNvPr>
          <p:cNvSpPr/>
          <p:nvPr/>
        </p:nvSpPr>
        <p:spPr>
          <a:xfrm>
            <a:off x="9914897" y="4325683"/>
            <a:ext cx="344774" cy="355188"/>
          </a:xfrm>
          <a:prstGeom prst="roundRect">
            <a:avLst/>
          </a:prstGeom>
          <a:solidFill>
            <a:srgbClr val="C198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80" name="7-2">
            <a:extLst>
              <a:ext uri="{FF2B5EF4-FFF2-40B4-BE49-F238E27FC236}">
                <a16:creationId xmlns:a16="http://schemas.microsoft.com/office/drawing/2014/main" id="{F66E8C1A-FD0B-4DD4-B53E-BFD5035B7DBD}"/>
              </a:ext>
            </a:extLst>
          </p:cNvPr>
          <p:cNvSpPr/>
          <p:nvPr/>
        </p:nvSpPr>
        <p:spPr>
          <a:xfrm>
            <a:off x="4421626" y="2920969"/>
            <a:ext cx="7428137" cy="2145950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sz="2000" b="1" dirty="0">
                <a:cs typeface="Gotham Pro Regular" panose="02000503040000020004" pitchFamily="2" charset="0"/>
              </a:rPr>
              <a:t>Здоровое психологическое и эмоциональное состояние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Оно зависит от состояния головного мозга и характеризуется уровнем               и качеством мышления, развитием внимания и памяти, степенью эмоциональной устойчивости, развитием волевых качеств. Оно достигается тогда, когда человек чем-то увлечён: у него есть любимая работа, интересный досуг, он ставит перед собой всё новые цели, чувствует себя нужным.</a:t>
            </a:r>
          </a:p>
        </p:txBody>
      </p:sp>
      <p:sp>
        <p:nvSpPr>
          <p:cNvPr id="81" name="7-3">
            <a:extLst>
              <a:ext uri="{FF2B5EF4-FFF2-40B4-BE49-F238E27FC236}">
                <a16:creationId xmlns:a16="http://schemas.microsoft.com/office/drawing/2014/main" id="{90EFB42E-11FE-48A2-82E3-CF3140033233}"/>
              </a:ext>
            </a:extLst>
          </p:cNvPr>
          <p:cNvSpPr/>
          <p:nvPr/>
        </p:nvSpPr>
        <p:spPr>
          <a:xfrm>
            <a:off x="11388687" y="2977122"/>
            <a:ext cx="344774" cy="35518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9" name="шторка">
            <a:extLst>
              <a:ext uri="{FF2B5EF4-FFF2-40B4-BE49-F238E27FC236}">
                <a16:creationId xmlns:a16="http://schemas.microsoft.com/office/drawing/2014/main" id="{D415E154-D706-4557-B23C-F1C1C5D24AC0}"/>
              </a:ext>
            </a:extLst>
          </p:cNvPr>
          <p:cNvSpPr/>
          <p:nvPr/>
        </p:nvSpPr>
        <p:spPr>
          <a:xfrm>
            <a:off x="0" y="1512941"/>
            <a:ext cx="12192000" cy="532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909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96" grpId="0" animBg="1"/>
      <p:bldP spid="96" grpId="1" animBg="1"/>
      <p:bldP spid="48" grpId="0" animBg="1"/>
      <p:bldP spid="48" grpId="1" animBg="1"/>
      <p:bldP spid="50" grpId="0" animBg="1"/>
      <p:bldP spid="5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7A8DFC5-41BC-4676-A9E8-0672EE7FA1A3}"/>
              </a:ext>
            </a:extLst>
          </p:cNvPr>
          <p:cNvSpPr txBox="1"/>
          <p:nvPr/>
        </p:nvSpPr>
        <p:spPr>
          <a:xfrm>
            <a:off x="2728159" y="196180"/>
            <a:ext cx="9051960" cy="477805"/>
          </a:xfrm>
          <a:prstGeom prst="rect">
            <a:avLst/>
          </a:prstGeom>
          <a:solidFill>
            <a:srgbClr val="FCE7B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Почему важно вести здоровый образ жизни?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614" y="6490641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9" y="886668"/>
            <a:ext cx="514061" cy="514061"/>
          </a:xfrm>
          <a:prstGeom prst="rect">
            <a:avLst/>
          </a:prstGeom>
        </p:spPr>
      </p:pic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29881" y="196180"/>
            <a:ext cx="1879272" cy="477805"/>
          </a:xfrm>
          <a:prstGeom prst="roundRect">
            <a:avLst>
              <a:gd name="adj" fmla="val 92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26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22870" y="977655"/>
            <a:ext cx="10875116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7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634D4809-8AA9-4D72-A044-4183E489A657}"/>
              </a:ext>
            </a:extLst>
          </p:cNvPr>
          <p:cNvSpPr/>
          <p:nvPr/>
        </p:nvSpPr>
        <p:spPr>
          <a:xfrm>
            <a:off x="9135139" y="977655"/>
            <a:ext cx="2662847" cy="421326"/>
          </a:xfrm>
          <a:prstGeom prst="roundRect">
            <a:avLst>
              <a:gd name="adj" fmla="val 26121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975C83D-BA6F-4AE2-A10D-6F229E909715}"/>
              </a:ext>
            </a:extLst>
          </p:cNvPr>
          <p:cNvGrpSpPr/>
          <p:nvPr/>
        </p:nvGrpSpPr>
        <p:grpSpPr>
          <a:xfrm>
            <a:off x="1021036" y="1525676"/>
            <a:ext cx="5450579" cy="1655033"/>
            <a:chOff x="275874" y="4032470"/>
            <a:chExt cx="5450579" cy="1655033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8D0C7807-6481-4C11-BA37-D762A6234A01}"/>
                </a:ext>
              </a:extLst>
            </p:cNvPr>
            <p:cNvSpPr/>
            <p:nvPr/>
          </p:nvSpPr>
          <p:spPr>
            <a:xfrm>
              <a:off x="275874" y="4098415"/>
              <a:ext cx="5214165" cy="1589088"/>
            </a:xfrm>
            <a:prstGeom prst="roundRect">
              <a:avLst/>
            </a:prstGeom>
            <a:ln>
              <a:solidFill>
                <a:srgbClr val="F07F0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rgbClr val="F07F09"/>
                  </a:solidFill>
                  <a:cs typeface="Arial" panose="020B0604020202020204" pitchFamily="34" charset="0"/>
                </a:rPr>
                <a:t>Поддержание в норме иммунной системы</a:t>
              </a:r>
            </a:p>
            <a:p>
              <a:pPr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ЗОЖ помогает поддерживать оптимальный вес, укрепляет сердечно-сосудистую систему и снижает риск хронических заболеваний, таких как диабет, гипертония и сердечно-сосудистые заболевания.</a:t>
              </a: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8E409B87-4A24-4B1C-A613-CC89B3C3D818}"/>
                </a:ext>
              </a:extLst>
            </p:cNvPr>
            <p:cNvSpPr/>
            <p:nvPr/>
          </p:nvSpPr>
          <p:spPr>
            <a:xfrm>
              <a:off x="5128886" y="4032470"/>
              <a:ext cx="597567" cy="597567"/>
            </a:xfrm>
            <a:prstGeom prst="ellipse">
              <a:avLst/>
            </a:prstGeom>
            <a:solidFill>
              <a:srgbClr val="F07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1</a:t>
              </a:r>
              <a:endParaRPr lang="ru-BY" sz="3600" b="1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6C6AF70-78B3-481D-88F0-A04A2BE10D8C}"/>
              </a:ext>
            </a:extLst>
          </p:cNvPr>
          <p:cNvGrpSpPr/>
          <p:nvPr/>
        </p:nvGrpSpPr>
        <p:grpSpPr>
          <a:xfrm>
            <a:off x="6844253" y="1514665"/>
            <a:ext cx="4326710" cy="1597417"/>
            <a:chOff x="-781389" y="2630482"/>
            <a:chExt cx="4326710" cy="1597417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210F89D9-1BA4-4233-B199-C7C5A3BA13FE}"/>
                </a:ext>
              </a:extLst>
            </p:cNvPr>
            <p:cNvSpPr/>
            <p:nvPr/>
          </p:nvSpPr>
          <p:spPr>
            <a:xfrm>
              <a:off x="-781389" y="2857672"/>
              <a:ext cx="4222691" cy="1370227"/>
            </a:xfrm>
            <a:prstGeom prst="roundRect">
              <a:avLst>
                <a:gd name="adj" fmla="val 8968"/>
              </a:avLst>
            </a:prstGeom>
            <a:ln>
              <a:solidFill>
                <a:srgbClr val="4E854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 marL="92075">
                <a:lnSpc>
                  <a:spcPct val="90000"/>
                </a:lnSpc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rgbClr val="4E8542"/>
                  </a:solidFill>
                  <a:cs typeface="Arial" panose="020B0604020202020204" pitchFamily="34" charset="0"/>
                </a:rPr>
                <a:t>Стремление к долголетию</a:t>
              </a:r>
            </a:p>
            <a:p>
              <a:pPr marL="92075">
                <a:lnSpc>
                  <a:spcPct val="90000"/>
                </a:lnSpc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Люди, ведущие здоровый образ жизни, имеют больше шансов дожить до старости и сохранить качество жизни в пожилом возрасте.</a:t>
              </a: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D8E8407-2BA6-4AD8-891A-B60B908A32B7}"/>
                </a:ext>
              </a:extLst>
            </p:cNvPr>
            <p:cNvSpPr/>
            <p:nvPr/>
          </p:nvSpPr>
          <p:spPr>
            <a:xfrm>
              <a:off x="2947754" y="2630482"/>
              <a:ext cx="597567" cy="597567"/>
            </a:xfrm>
            <a:prstGeom prst="ellipse">
              <a:avLst/>
            </a:prstGeom>
            <a:solidFill>
              <a:srgbClr val="4E8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4</a:t>
              </a:r>
              <a:endParaRPr lang="ru-BY" sz="3600" b="1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775F470-E996-4EBD-B2FC-CC1A32EFB0A5}"/>
              </a:ext>
            </a:extLst>
          </p:cNvPr>
          <p:cNvGrpSpPr/>
          <p:nvPr/>
        </p:nvGrpSpPr>
        <p:grpSpPr>
          <a:xfrm>
            <a:off x="561815" y="3073480"/>
            <a:ext cx="5427512" cy="2039979"/>
            <a:chOff x="265334" y="3900237"/>
            <a:chExt cx="4964309" cy="203997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4C16F460-EF41-4EFB-A9D2-4F860336FB1D}"/>
                </a:ext>
              </a:extLst>
            </p:cNvPr>
            <p:cNvSpPr/>
            <p:nvPr/>
          </p:nvSpPr>
          <p:spPr>
            <a:xfrm>
              <a:off x="265334" y="4135467"/>
              <a:ext cx="4956861" cy="1804749"/>
            </a:xfrm>
            <a:prstGeom prst="roundRect">
              <a:avLst/>
            </a:prstGeom>
            <a:ln>
              <a:solidFill>
                <a:srgbClr val="9F293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2000" b="1" dirty="0">
                  <a:solidFill>
                    <a:srgbClr val="9F2936"/>
                  </a:solidFill>
                  <a:cs typeface="Arial" panose="020B0604020202020204" pitchFamily="34" charset="0"/>
                </a:rPr>
                <a:t>Улучшение психического здоровья и психологического благополучия</a:t>
              </a:r>
            </a:p>
            <a:p>
              <a:pPr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Регулярные физические упражнения и сбалансированное питание способствуют повышению настроения и общей жизненной удовлетворенности, а также снижают уровень стресса и тревожности.</a:t>
              </a: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CD5F9C5B-6E29-435A-B7C8-1B38E4B550C5}"/>
                </a:ext>
              </a:extLst>
            </p:cNvPr>
            <p:cNvSpPr/>
            <p:nvPr/>
          </p:nvSpPr>
          <p:spPr>
            <a:xfrm>
              <a:off x="4632076" y="3900237"/>
              <a:ext cx="597567" cy="597567"/>
            </a:xfrm>
            <a:prstGeom prst="ellipse">
              <a:avLst/>
            </a:prstGeom>
            <a:solidFill>
              <a:srgbClr val="9F2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2</a:t>
              </a:r>
              <a:endParaRPr lang="ru-BY" sz="3600" b="1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EF4CDC6-A180-49C8-902E-8B20C0094A53}"/>
              </a:ext>
            </a:extLst>
          </p:cNvPr>
          <p:cNvGrpSpPr/>
          <p:nvPr/>
        </p:nvGrpSpPr>
        <p:grpSpPr>
          <a:xfrm>
            <a:off x="204409" y="5039864"/>
            <a:ext cx="5232698" cy="1521498"/>
            <a:chOff x="204409" y="5337323"/>
            <a:chExt cx="5232698" cy="1521498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B45401FC-05C6-4156-AB39-07CCCECD7B2A}"/>
                </a:ext>
              </a:extLst>
            </p:cNvPr>
            <p:cNvSpPr/>
            <p:nvPr/>
          </p:nvSpPr>
          <p:spPr>
            <a:xfrm>
              <a:off x="204409" y="5542148"/>
              <a:ext cx="5116738" cy="1316673"/>
            </a:xfrm>
            <a:prstGeom prst="roundRect">
              <a:avLst/>
            </a:prstGeom>
            <a:ln>
              <a:solidFill>
                <a:srgbClr val="1B587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rgbClr val="1B587C"/>
                  </a:solidFill>
                  <a:cs typeface="Arial" panose="020B0604020202020204" pitchFamily="34" charset="0"/>
                </a:rPr>
                <a:t>Активизация внутренней энергии и продуктивности в любой деятельности</a:t>
              </a:r>
            </a:p>
            <a:p>
              <a:pPr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ЗОЖ усиливает уровень энергии, что позволяет быть более продуктивным в повседневной жизни и работе.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AEEC686-ABAF-4B22-98ED-E2EBEE7CB1B2}"/>
                </a:ext>
              </a:extLst>
            </p:cNvPr>
            <p:cNvSpPr/>
            <p:nvPr/>
          </p:nvSpPr>
          <p:spPr>
            <a:xfrm>
              <a:off x="4839540" y="5337323"/>
              <a:ext cx="597567" cy="597567"/>
            </a:xfrm>
            <a:prstGeom prst="ellipse">
              <a:avLst/>
            </a:prstGeom>
            <a:solidFill>
              <a:srgbClr val="1B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3</a:t>
              </a:r>
              <a:endParaRPr lang="ru-BY" sz="3600" b="1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61490DB-1BFA-4104-B1C6-43DF31A84CB4}"/>
              </a:ext>
            </a:extLst>
          </p:cNvPr>
          <p:cNvGrpSpPr/>
          <p:nvPr/>
        </p:nvGrpSpPr>
        <p:grpSpPr>
          <a:xfrm>
            <a:off x="7254139" y="3126025"/>
            <a:ext cx="4411525" cy="1808024"/>
            <a:chOff x="-583143" y="2836058"/>
            <a:chExt cx="4411525" cy="1808024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940CA8CA-BC33-4E10-9162-B29F956EF1F2}"/>
                </a:ext>
              </a:extLst>
            </p:cNvPr>
            <p:cNvSpPr/>
            <p:nvPr/>
          </p:nvSpPr>
          <p:spPr>
            <a:xfrm>
              <a:off x="-583143" y="3052776"/>
              <a:ext cx="4310087" cy="1591306"/>
            </a:xfrm>
            <a:prstGeom prst="roundRect">
              <a:avLst>
                <a:gd name="adj" fmla="val 11241"/>
              </a:avLst>
            </a:prstGeom>
            <a:ln>
              <a:solidFill>
                <a:srgbClr val="60487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 marL="92075">
                <a:lnSpc>
                  <a:spcPct val="90000"/>
                </a:lnSpc>
                <a:spcAft>
                  <a:spcPts val="385"/>
                </a:spcAft>
                <a:defRPr/>
              </a:pPr>
              <a:r>
                <a:rPr lang="ru-RU" sz="2000" b="1" dirty="0">
                  <a:solidFill>
                    <a:srgbClr val="604878"/>
                  </a:solidFill>
                  <a:cs typeface="Arial" panose="020B0604020202020204" pitchFamily="34" charset="0"/>
                </a:rPr>
                <a:t>Установление социальных контактов</a:t>
              </a:r>
            </a:p>
            <a:p>
              <a:pPr marL="92075">
                <a:lnSpc>
                  <a:spcPct val="80000"/>
                </a:lnSpc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Участие в спортивных мероприятиях или групповых занятиях может помочь завести новые знакомства и укрепить социальные контакты.</a:t>
              </a: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CF37D60E-A971-4680-801A-5E52EC2B1825}"/>
                </a:ext>
              </a:extLst>
            </p:cNvPr>
            <p:cNvSpPr/>
            <p:nvPr/>
          </p:nvSpPr>
          <p:spPr>
            <a:xfrm>
              <a:off x="3230815" y="2836058"/>
              <a:ext cx="597567" cy="597567"/>
            </a:xfrm>
            <a:prstGeom prst="ellipse">
              <a:avLst/>
            </a:prstGeom>
            <a:solidFill>
              <a:srgbClr val="6048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5</a:t>
              </a:r>
              <a:endParaRPr lang="ru-BY" sz="3600" b="1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67A77EF-A827-4C9F-90EE-B2765875FB74}"/>
              </a:ext>
            </a:extLst>
          </p:cNvPr>
          <p:cNvGrpSpPr/>
          <p:nvPr/>
        </p:nvGrpSpPr>
        <p:grpSpPr>
          <a:xfrm>
            <a:off x="7952671" y="4993054"/>
            <a:ext cx="4043173" cy="1379577"/>
            <a:chOff x="-214791" y="2836058"/>
            <a:chExt cx="4043173" cy="1228090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1DAB6F58-56CE-4154-9C57-C43A93333D39}"/>
                </a:ext>
              </a:extLst>
            </p:cNvPr>
            <p:cNvSpPr/>
            <p:nvPr/>
          </p:nvSpPr>
          <p:spPr>
            <a:xfrm>
              <a:off x="-214791" y="3003245"/>
              <a:ext cx="3911012" cy="1060903"/>
            </a:xfrm>
            <a:prstGeom prst="roundRect">
              <a:avLst>
                <a:gd name="adj" fmla="val 11241"/>
              </a:avLst>
            </a:prstGeom>
            <a:ln>
              <a:solidFill>
                <a:srgbClr val="C1985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anchor="t">
              <a:spAutoFit/>
            </a:bodyPr>
            <a:lstStyle/>
            <a:p>
              <a:pPr marL="92075"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rgbClr val="806030"/>
                  </a:solidFill>
                  <a:cs typeface="Arial" panose="020B0604020202020204" pitchFamily="34" charset="0"/>
                </a:rPr>
                <a:t>Пример для других</a:t>
              </a:r>
            </a:p>
            <a:p>
              <a:pPr marL="92075">
                <a:lnSpc>
                  <a:spcPct val="90000"/>
                </a:lnSpc>
                <a:spcAft>
                  <a:spcPts val="369"/>
                </a:spcAft>
                <a:defRPr/>
              </a:pPr>
              <a:r>
                <a:rPr lang="ru-RU" sz="1600" dirty="0">
                  <a:cs typeface="Arial" panose="020B0604020202020204" pitchFamily="34" charset="0"/>
                </a:rPr>
                <a:t>Ведение здорового образа жизни может вдохновить окружающих, особенно детей, следовать вашему примеру.</a:t>
              </a: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F1D39967-BAE8-4370-9514-442ED3D05FA1}"/>
                </a:ext>
              </a:extLst>
            </p:cNvPr>
            <p:cNvSpPr/>
            <p:nvPr/>
          </p:nvSpPr>
          <p:spPr>
            <a:xfrm>
              <a:off x="3230815" y="2836058"/>
              <a:ext cx="597567" cy="531950"/>
            </a:xfrm>
            <a:prstGeom prst="ellipse">
              <a:avLst/>
            </a:prstGeom>
            <a:solidFill>
              <a:srgbClr val="C19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6</a:t>
              </a:r>
              <a:endParaRPr lang="ru-BY" sz="3600" b="1" dirty="0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FD0946-13B0-4413-AB45-3C07B8096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239" y="3933679"/>
            <a:ext cx="2876845" cy="3001623"/>
          </a:xfrm>
          <a:prstGeom prst="rect">
            <a:avLst/>
          </a:prstGeom>
        </p:spPr>
      </p:pic>
      <p:sp>
        <p:nvSpPr>
          <p:cNvPr id="15" name="шторка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15406" y="1495581"/>
            <a:ext cx="12192000" cy="5337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814483" y="205367"/>
            <a:ext cx="8947835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условия для занятия спортом и оздоровления детей и молодежи созданы в Беларуси? В вашем регионе? Районе?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65190" y="193858"/>
            <a:ext cx="1879272" cy="768639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3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" y="1038420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39268" y="1154717"/>
            <a:ext cx="10611620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4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5FD0EEDC-FCA0-45E4-8C69-708B5E7B11FB}"/>
              </a:ext>
            </a:extLst>
          </p:cNvPr>
          <p:cNvSpPr/>
          <p:nvPr/>
        </p:nvSpPr>
        <p:spPr>
          <a:xfrm>
            <a:off x="8849931" y="1158338"/>
            <a:ext cx="2900957" cy="421326"/>
          </a:xfrm>
          <a:prstGeom prst="roundRect">
            <a:avLst>
              <a:gd name="adj" fmla="val 26121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FCB6F-317D-4325-A331-24458FDBCF47}"/>
              </a:ext>
            </a:extLst>
          </p:cNvPr>
          <p:cNvSpPr txBox="1"/>
          <p:nvPr/>
        </p:nvSpPr>
        <p:spPr>
          <a:xfrm>
            <a:off x="4607138" y="1836901"/>
            <a:ext cx="7156028" cy="48874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Ежегодно в Беларуси проводится около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pitchFamily="34" charset="0"/>
              </a:rPr>
              <a:t>22 тысяч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pitchFamily="34" charset="0"/>
              </a:rPr>
              <a:t>спортивно-массовых мероприятий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. </a:t>
            </a:r>
          </a:p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Среди них: республиканская акция </a:t>
            </a:r>
            <a:r>
              <a:rPr lang="ru-RU" b="1" kern="0" dirty="0">
                <a:solidFill>
                  <a:srgbClr val="002060"/>
                </a:solidFill>
                <a:cs typeface="Calibri" panose="020F0502020204030204" pitchFamily="34" charset="0"/>
              </a:rPr>
              <a:t>«Неделя спорта и здоровья»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,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 республиканские соревнования по подвижным играм </a:t>
            </a:r>
            <a:r>
              <a:rPr lang="ru-RU" b="1" kern="0" dirty="0">
                <a:solidFill>
                  <a:srgbClr val="002060"/>
                </a:solidFill>
                <a:cs typeface="Calibri" panose="020F0502020204030204" pitchFamily="34" charset="0"/>
              </a:rPr>
              <a:t>«Вас вызывает </a:t>
            </a:r>
            <a:r>
              <a:rPr lang="ru-RU" b="1" kern="0" dirty="0" err="1">
                <a:solidFill>
                  <a:srgbClr val="002060"/>
                </a:solidFill>
                <a:cs typeface="Calibri" panose="020F0502020204030204" pitchFamily="34" charset="0"/>
              </a:rPr>
              <a:t>Спортландия</a:t>
            </a:r>
            <a:r>
              <a:rPr lang="ru-RU" b="1" kern="0" dirty="0">
                <a:solidFill>
                  <a:srgbClr val="002060"/>
                </a:solidFill>
                <a:cs typeface="Calibri" panose="020F0502020204030204" pitchFamily="34" charset="0"/>
              </a:rPr>
              <a:t>!»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 и др.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Наиболее значимым спортивным мероприятием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среди школьников 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является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республиканская спартакиада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. Она является комплексным спортивным мероприятием и ежегодно проводится по </a:t>
            </a:r>
            <a:r>
              <a:rPr lang="ru-RU" b="1" kern="0" dirty="0">
                <a:solidFill>
                  <a:srgbClr val="002060"/>
                </a:solidFill>
                <a:cs typeface="Calibri" panose="020F0502020204030204" pitchFamily="34" charset="0"/>
              </a:rPr>
              <a:t>20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 видам спорта. В ней принимает участие порядка 42% от количества учащихся с основной медицинской группой. </a:t>
            </a:r>
          </a:p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Также проводится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республиканская спартакиада обучающихся колледжей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. Она проводится по </a:t>
            </a:r>
            <a:r>
              <a:rPr lang="ru-RU" b="1" kern="0" dirty="0">
                <a:solidFill>
                  <a:srgbClr val="002060"/>
                </a:solidFill>
                <a:cs typeface="Calibri" panose="020F0502020204030204" pitchFamily="34" charset="0"/>
              </a:rPr>
              <a:t>восьми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 видам спорта. На ее первом этапе участие в соревнованиях принимают более 100 тыс. обучающихся данных учреждений. </a:t>
            </a:r>
          </a:p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Республиканская универсиада среди учреждений высшего образования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 проводится по </a:t>
            </a:r>
            <a:r>
              <a:rPr lang="ru-RU" b="1" kern="0" dirty="0">
                <a:solidFill>
                  <a:srgbClr val="002060"/>
                </a:solidFill>
                <a:cs typeface="Calibri" panose="020F0502020204030204" pitchFamily="34" charset="0"/>
              </a:rPr>
              <a:t>26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 видам спорта. Количество принимающих участие студентов составляет порядка 7,5 тысяч человек.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9B42DC-41C4-49D2-A2A6-0EE0F9495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8" y="1836901"/>
            <a:ext cx="4153748" cy="21995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7F5B16-3581-42B1-9E15-63156A7D569A}"/>
              </a:ext>
            </a:extLst>
          </p:cNvPr>
          <p:cNvSpPr txBox="1"/>
          <p:nvPr/>
        </p:nvSpPr>
        <p:spPr>
          <a:xfrm>
            <a:off x="247428" y="4280647"/>
            <a:ext cx="4153748" cy="21636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стране ежегодно появляются новые современные спортивные сооружения. </a:t>
            </a:r>
          </a:p>
          <a:p>
            <a:pPr lvl="0" algn="just" defTabSz="914400">
              <a:lnSpc>
                <a:spcPct val="90000"/>
              </a:lnSpc>
              <a:spcAft>
                <a:spcPts val="600"/>
              </a:spcAft>
            </a:pP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</a:t>
            </a:r>
            <a:r>
              <a:rPr lang="ru-RU" b="1" kern="0" dirty="0">
                <a:solidFill>
                  <a:srgbClr val="002060"/>
                </a:solidFill>
                <a:cs typeface="Calibri" panose="020F0502020204030204" pitchFamily="34" charset="0"/>
              </a:rPr>
              <a:t>2024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 году введены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бассейн международных стандартов 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Минске,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Центр игровых видов спорта 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Светлогорске,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плавательный бассейн 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Гомеле, </a:t>
            </a:r>
            <a:r>
              <a:rPr lang="ru-RU" b="1" kern="0" dirty="0">
                <a:solidFill>
                  <a:prstClr val="black"/>
                </a:solidFill>
                <a:cs typeface="Calibri" panose="020F0502020204030204" pitchFamily="34" charset="0"/>
              </a:rPr>
              <a:t>реконструирован стадион </a:t>
            </a:r>
            <a:r>
              <a:rPr lang="ru-RU" kern="0" dirty="0">
                <a:solidFill>
                  <a:prstClr val="black"/>
                </a:solidFill>
                <a:cs typeface="Calibri" panose="020F0502020204030204" pitchFamily="34" charset="0"/>
              </a:rPr>
              <a:t>в Корме. </a:t>
            </a:r>
          </a:p>
        </p:txBody>
      </p:sp>
      <p:sp>
        <p:nvSpPr>
          <p:cNvPr id="23" name="шторка">
            <a:extLst>
              <a:ext uri="{FF2B5EF4-FFF2-40B4-BE49-F238E27FC236}">
                <a16:creationId xmlns:a16="http://schemas.microsoft.com/office/drawing/2014/main" id="{8CE28F65-DF93-40F3-A48E-60A7A08B63AD}"/>
              </a:ext>
            </a:extLst>
          </p:cNvPr>
          <p:cNvSpPr/>
          <p:nvPr/>
        </p:nvSpPr>
        <p:spPr>
          <a:xfrm>
            <a:off x="0" y="1583286"/>
            <a:ext cx="12192000" cy="5274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84AB33C-603F-40D9-98FF-46969F59993C}"/>
              </a:ext>
            </a:extLst>
          </p:cNvPr>
          <p:cNvSpPr txBox="1"/>
          <p:nvPr/>
        </p:nvSpPr>
        <p:spPr>
          <a:xfrm>
            <a:off x="2728159" y="196180"/>
            <a:ext cx="9051960" cy="47780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факты о наркотиках являются ложью?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661BB2-95B2-42B7-8495-BF08C8FCA789}"/>
              </a:ext>
            </a:extLst>
          </p:cNvPr>
          <p:cNvSpPr/>
          <p:nvPr/>
        </p:nvSpPr>
        <p:spPr>
          <a:xfrm>
            <a:off x="-9236" y="94949"/>
            <a:ext cx="1023465" cy="91089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956" y="6512992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048519" y="196180"/>
            <a:ext cx="1879272" cy="477806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014229" y="863235"/>
            <a:ext cx="10749467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2" name="назад">
            <a:hlinkClick r:id="rId3" action="ppaction://hlinksldjump"/>
            <a:extLst>
              <a:ext uri="{FF2B5EF4-FFF2-40B4-BE49-F238E27FC236}">
                <a16:creationId xmlns:a16="http://schemas.microsoft.com/office/drawing/2014/main" id="{D63063EB-8605-4CB6-B80C-A5474D94CB0A}"/>
              </a:ext>
            </a:extLst>
          </p:cNvPr>
          <p:cNvSpPr/>
          <p:nvPr/>
        </p:nvSpPr>
        <p:spPr>
          <a:xfrm>
            <a:off x="8940797" y="865166"/>
            <a:ext cx="2822899" cy="417148"/>
          </a:xfrm>
          <a:prstGeom prst="roundRect">
            <a:avLst>
              <a:gd name="adj" fmla="val 26121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8" y="821312"/>
            <a:ext cx="514061" cy="514061"/>
          </a:xfrm>
          <a:prstGeom prst="rect">
            <a:avLst/>
          </a:prstGeom>
        </p:spPr>
      </p:pic>
      <p:grpSp>
        <p:nvGrpSpPr>
          <p:cNvPr id="3" name="1">
            <a:extLst>
              <a:ext uri="{FF2B5EF4-FFF2-40B4-BE49-F238E27FC236}">
                <a16:creationId xmlns:a16="http://schemas.microsoft.com/office/drawing/2014/main" id="{EDF8591E-5B9D-4702-933A-F036A83D9D65}"/>
              </a:ext>
            </a:extLst>
          </p:cNvPr>
          <p:cNvGrpSpPr/>
          <p:nvPr/>
        </p:nvGrpSpPr>
        <p:grpSpPr>
          <a:xfrm>
            <a:off x="767713" y="2170975"/>
            <a:ext cx="9967609" cy="4885861"/>
            <a:chOff x="1352899" y="1698051"/>
            <a:chExt cx="9784318" cy="4885861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C9071D76-0ADD-4F41-B684-58DEA7B5370D}"/>
                </a:ext>
              </a:extLst>
            </p:cNvPr>
            <p:cNvSpPr/>
            <p:nvPr/>
          </p:nvSpPr>
          <p:spPr>
            <a:xfrm>
              <a:off x="2985570" y="1725521"/>
              <a:ext cx="7579604" cy="374174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3171D2-0158-40A7-BD75-ECF3538BE34D}"/>
                </a:ext>
              </a:extLst>
            </p:cNvPr>
            <p:cNvSpPr txBox="1"/>
            <p:nvPr/>
          </p:nvSpPr>
          <p:spPr>
            <a:xfrm>
              <a:off x="3038889" y="2751178"/>
              <a:ext cx="7717248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Это одно из самых опасных заблуждений, на которое когда-то повелись миллионы наркоманов во всем мире. </a:t>
              </a:r>
            </a:p>
            <a:p>
              <a:pPr lvl="0" indent="365125" algn="just" defTabSz="914400"/>
              <a:r>
                <a:rPr lang="ru-RU" b="1" kern="0" dirty="0">
                  <a:solidFill>
                    <a:prstClr val="black"/>
                  </a:solidFill>
                </a:rPr>
                <a:t>Одним разом, как правило, не обходится</a:t>
              </a:r>
              <a:r>
                <a:rPr lang="ru-RU" kern="0" dirty="0">
                  <a:solidFill>
                    <a:prstClr val="black"/>
                  </a:solidFill>
                </a:rPr>
                <a:t>. Пройдет время, и в жизни наступит сложная ситуация, в которой захочется заглушить переживания наркотиком. Потом снова. Если же вы просто ищете новых ощущений, то вы их, конечно, получите. Вопрос только – какие и какой ценой?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 </a:t>
              </a:r>
              <a:r>
                <a:rPr lang="ru-RU" b="1" kern="0" dirty="0">
                  <a:solidFill>
                    <a:prstClr val="black"/>
                  </a:solidFill>
                </a:rPr>
                <a:t>Даже первая доза может стать смертельной</a:t>
              </a:r>
              <a:r>
                <a:rPr lang="ru-RU" kern="0" dirty="0">
                  <a:solidFill>
                    <a:prstClr val="black"/>
                  </a:solidFill>
                </a:rPr>
                <a:t>. А если не станет, то все равно нанесет удар по организму. И да, это будет первый шаг внутрь ловушки. 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E4905C-FD62-4E6C-89F4-DB0CD021E0ED}"/>
                </a:ext>
              </a:extLst>
            </p:cNvPr>
            <p:cNvSpPr txBox="1"/>
            <p:nvPr/>
          </p:nvSpPr>
          <p:spPr>
            <a:xfrm>
              <a:off x="3104982" y="1698051"/>
              <a:ext cx="8032235" cy="938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lnSpc>
                  <a:spcPct val="80000"/>
                </a:lnSpc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1</a:t>
              </a:r>
              <a:r>
                <a:rPr kumimoji="0" lang="ru-RU" sz="28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.  </a:t>
              </a:r>
              <a:r>
                <a:rPr lang="ru-RU" sz="2800" b="1" kern="0" dirty="0">
                  <a:solidFill>
                    <a:srgbClr val="C00000"/>
                  </a:solidFill>
                </a:rPr>
                <a:t>Один раз не считается. Зависимость развивается только при регулярном употреблении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D4877F-F815-4345-9775-7A4823A270D8}"/>
                </a:ext>
              </a:extLst>
            </p:cNvPr>
            <p:cNvSpPr txBox="1"/>
            <p:nvPr/>
          </p:nvSpPr>
          <p:spPr>
            <a:xfrm>
              <a:off x="1352899" y="1874931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9" name="1-2">
            <a:extLst>
              <a:ext uri="{FF2B5EF4-FFF2-40B4-BE49-F238E27FC236}">
                <a16:creationId xmlns:a16="http://schemas.microsoft.com/office/drawing/2014/main" id="{B41DAC27-3E6E-414B-8D99-089129630053}"/>
              </a:ext>
            </a:extLst>
          </p:cNvPr>
          <p:cNvGrpSpPr/>
          <p:nvPr/>
        </p:nvGrpSpPr>
        <p:grpSpPr>
          <a:xfrm>
            <a:off x="10269035" y="4501006"/>
            <a:ext cx="2003336" cy="1631216"/>
            <a:chOff x="9613822" y="4571970"/>
            <a:chExt cx="2003336" cy="16312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DAFCA2-02B2-4522-B164-1014F3D7A7FA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uLnTx/>
                  <a:uFillTx/>
                </a:rPr>
                <a:t>2</a:t>
              </a:r>
            </a:p>
          </p:txBody>
        </p:sp>
        <p:pic>
          <p:nvPicPr>
            <p:cNvPr id="8" name="Рисунок 7" descr="Справа налево (обратно)">
              <a:extLst>
                <a:ext uri="{FF2B5EF4-FFF2-40B4-BE49-F238E27FC236}">
                  <a16:creationId xmlns:a16="http://schemas.microsoft.com/office/drawing/2014/main" id="{85F4A4F5-2EE5-4987-8684-27F5CB604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13822" y="5109513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2">
            <a:extLst>
              <a:ext uri="{FF2B5EF4-FFF2-40B4-BE49-F238E27FC236}">
                <a16:creationId xmlns:a16="http://schemas.microsoft.com/office/drawing/2014/main" id="{926F3A62-816A-4C65-B8DD-73B46D67C017}"/>
              </a:ext>
            </a:extLst>
          </p:cNvPr>
          <p:cNvGrpSpPr/>
          <p:nvPr/>
        </p:nvGrpSpPr>
        <p:grpSpPr>
          <a:xfrm>
            <a:off x="651423" y="2151468"/>
            <a:ext cx="9822940" cy="5155933"/>
            <a:chOff x="1300448" y="1725521"/>
            <a:chExt cx="9264726" cy="5155933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C9417BCF-3C86-4501-8627-06964399FC4B}"/>
                </a:ext>
              </a:extLst>
            </p:cNvPr>
            <p:cNvSpPr/>
            <p:nvPr/>
          </p:nvSpPr>
          <p:spPr>
            <a:xfrm>
              <a:off x="2985570" y="1725521"/>
              <a:ext cx="7579604" cy="412226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D880E1-0030-4870-B636-B3F1922E8D99}"/>
                </a:ext>
              </a:extLst>
            </p:cNvPr>
            <p:cNvSpPr txBox="1"/>
            <p:nvPr/>
          </p:nvSpPr>
          <p:spPr>
            <a:xfrm>
              <a:off x="3111644" y="2870839"/>
              <a:ext cx="7333997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Все люди одинаковы в физиологическом плане. 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Наркотик стимулирует участок головного мозга, ответственный за «</a:t>
              </a:r>
              <a:r>
                <a:rPr lang="ru-RU" b="1" kern="0" dirty="0">
                  <a:solidFill>
                    <a:prstClr val="black"/>
                  </a:solidFill>
                </a:rPr>
                <a:t>гормоны счастья</a:t>
              </a:r>
              <a:r>
                <a:rPr lang="ru-RU" kern="0" dirty="0">
                  <a:solidFill>
                    <a:prstClr val="black"/>
                  </a:solidFill>
                </a:rPr>
                <a:t>» (</a:t>
              </a:r>
              <a:r>
                <a:rPr lang="ru-RU" i="1" kern="0" dirty="0" err="1">
                  <a:solidFill>
                    <a:prstClr val="black"/>
                  </a:solidFill>
                </a:rPr>
                <a:t>эндоморфины</a:t>
              </a:r>
              <a:r>
                <a:rPr lang="ru-RU" kern="0" dirty="0">
                  <a:solidFill>
                    <a:prstClr val="black"/>
                  </a:solidFill>
                </a:rPr>
                <a:t>), после чего </a:t>
              </a:r>
              <a:r>
                <a:rPr lang="ru-RU" b="1" kern="0" dirty="0">
                  <a:solidFill>
                    <a:prstClr val="black"/>
                  </a:solidFill>
                </a:rPr>
                <a:t>формируется зависимость</a:t>
              </a:r>
              <a:r>
                <a:rPr lang="ru-RU" kern="0" dirty="0">
                  <a:solidFill>
                    <a:prstClr val="black"/>
                  </a:solidFill>
                </a:rPr>
                <a:t>. 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Причем процесс формирования зависимости закрыт для сознания человека, уловить его невозможно. Никому. Независимо от уровня IQ, пола и возраста. </a:t>
              </a:r>
            </a:p>
            <a:p>
              <a:pPr lvl="0" indent="365125" algn="just" defTabSz="914400"/>
              <a:r>
                <a:rPr lang="ru-RU" u="sng" kern="0" dirty="0">
                  <a:solidFill>
                    <a:prstClr val="black"/>
                  </a:solidFill>
                </a:rPr>
                <a:t>Многие недооценивают быстроту привыкания к наркотику</a:t>
              </a:r>
              <a:r>
                <a:rPr lang="ru-RU" kern="0" dirty="0">
                  <a:solidFill>
                    <a:prstClr val="black"/>
                  </a:solidFill>
                </a:rPr>
                <a:t>: зависимость может возникнуть уже после </a:t>
              </a:r>
              <a:r>
                <a:rPr lang="ru-RU" u="sng" kern="0" dirty="0">
                  <a:solidFill>
                    <a:prstClr val="black"/>
                  </a:solidFill>
                </a:rPr>
                <a:t>однократного употребления</a:t>
              </a:r>
              <a:r>
                <a:rPr lang="ru-RU" kern="0" dirty="0">
                  <a:solidFill>
                    <a:prstClr val="black"/>
                  </a:solidFill>
                </a:rPr>
                <a:t>. Момент, когда пришло осознание проблемы, означает только одно: опасная черта пройдена и теперь без посторонней помощи не обойтись.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83EF5E-C6A1-4D63-A805-A1A01C299C10}"/>
                </a:ext>
              </a:extLst>
            </p:cNvPr>
            <p:cNvSpPr txBox="1"/>
            <p:nvPr/>
          </p:nvSpPr>
          <p:spPr>
            <a:xfrm>
              <a:off x="3086536" y="1901490"/>
              <a:ext cx="7373613" cy="938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2. </a:t>
              </a:r>
              <a:r>
                <a:rPr lang="ru-RU" sz="2800" b="1" kern="0" dirty="0">
                  <a:solidFill>
                    <a:srgbClr val="C00000"/>
                  </a:solidFill>
                </a:rPr>
                <a:t>Зависимыми становятся только слабаки. Я не такой, я смогу остановиться!</a:t>
              </a:r>
              <a:endParaRPr kumimoji="0" lang="ru-RU" sz="28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3E1635-4111-4603-9CB8-360F5CB818F4}"/>
                </a:ext>
              </a:extLst>
            </p:cNvPr>
            <p:cNvSpPr txBox="1"/>
            <p:nvPr/>
          </p:nvSpPr>
          <p:spPr>
            <a:xfrm>
              <a:off x="1300448" y="2172473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0" b="0" i="0" u="none" strike="noStrike" kern="0" cap="none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2</a:t>
              </a:r>
            </a:p>
          </p:txBody>
        </p:sp>
      </p:grpSp>
      <p:grpSp>
        <p:nvGrpSpPr>
          <p:cNvPr id="37" name="2-2">
            <a:extLst>
              <a:ext uri="{FF2B5EF4-FFF2-40B4-BE49-F238E27FC236}">
                <a16:creationId xmlns:a16="http://schemas.microsoft.com/office/drawing/2014/main" id="{9FD4961B-C3AA-4135-8221-AC2906947C81}"/>
              </a:ext>
            </a:extLst>
          </p:cNvPr>
          <p:cNvGrpSpPr/>
          <p:nvPr/>
        </p:nvGrpSpPr>
        <p:grpSpPr>
          <a:xfrm>
            <a:off x="10338953" y="4524525"/>
            <a:ext cx="1947046" cy="1631216"/>
            <a:chOff x="9670112" y="4571970"/>
            <a:chExt cx="1947046" cy="163121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BE8788-36DB-444B-8C68-A7A3B48903BD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3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39" name="Рисунок 38" descr="Справа налево (обратно)">
              <a:extLst>
                <a:ext uri="{FF2B5EF4-FFF2-40B4-BE49-F238E27FC236}">
                  <a16:creationId xmlns:a16="http://schemas.microsoft.com/office/drawing/2014/main" id="{3D2F3DDF-0ED7-4ABF-9403-8A81D9B9D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48" name="3">
            <a:extLst>
              <a:ext uri="{FF2B5EF4-FFF2-40B4-BE49-F238E27FC236}">
                <a16:creationId xmlns:a16="http://schemas.microsoft.com/office/drawing/2014/main" id="{7629C6F6-B01B-4AB5-87D7-86EDF81B7247}"/>
              </a:ext>
            </a:extLst>
          </p:cNvPr>
          <p:cNvGrpSpPr/>
          <p:nvPr/>
        </p:nvGrpSpPr>
        <p:grpSpPr>
          <a:xfrm>
            <a:off x="501615" y="1690318"/>
            <a:ext cx="10060689" cy="5908020"/>
            <a:chOff x="1371176" y="1667571"/>
            <a:chExt cx="9459842" cy="590802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E3CB559B-CDD4-489A-90DF-1732F38C335D}"/>
                </a:ext>
              </a:extLst>
            </p:cNvPr>
            <p:cNvSpPr/>
            <p:nvPr/>
          </p:nvSpPr>
          <p:spPr>
            <a:xfrm>
              <a:off x="2985570" y="1725521"/>
              <a:ext cx="7818170" cy="4913552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E74532F-AF75-4C25-B1B2-90E044B1205A}"/>
                </a:ext>
              </a:extLst>
            </p:cNvPr>
            <p:cNvSpPr txBox="1"/>
            <p:nvPr/>
          </p:nvSpPr>
          <p:spPr>
            <a:xfrm>
              <a:off x="3104982" y="1667571"/>
              <a:ext cx="76987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3. </a:t>
              </a:r>
              <a:r>
                <a:rPr lang="ru-RU" sz="3000" b="1" kern="0" dirty="0">
                  <a:solidFill>
                    <a:srgbClr val="C00000"/>
                  </a:solidFill>
                </a:rPr>
                <a:t>«Травка» — не наркотик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9669751-618F-45FA-9C25-020235556CCD}"/>
                </a:ext>
              </a:extLst>
            </p:cNvPr>
            <p:cNvSpPr txBox="1"/>
            <p:nvPr/>
          </p:nvSpPr>
          <p:spPr>
            <a:xfrm>
              <a:off x="3132260" y="2504311"/>
              <a:ext cx="7698758" cy="3831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>
                <a:lnSpc>
                  <a:spcPct val="90000"/>
                </a:lnSpc>
                <a:defRPr/>
              </a:pPr>
              <a:r>
                <a:rPr lang="ru-RU" b="1" kern="0" dirty="0"/>
                <a:t>«Травка»</a:t>
              </a:r>
              <a:r>
                <a:rPr lang="ru-RU" kern="0" dirty="0"/>
                <a:t>,</a:t>
              </a:r>
              <a:r>
                <a:rPr lang="ru-RU" b="1" kern="0" dirty="0"/>
                <a:t> </a:t>
              </a:r>
              <a:r>
                <a:rPr lang="ru-RU" kern="0" dirty="0"/>
                <a:t>или </a:t>
              </a:r>
              <a:r>
                <a:rPr lang="ru-RU" b="1" kern="0" dirty="0"/>
                <a:t>галлюциногенные растения </a:t>
              </a:r>
              <a:r>
                <a:rPr lang="ru-RU" kern="0" dirty="0"/>
                <a:t>(от лат. </a:t>
              </a:r>
              <a:r>
                <a:rPr lang="ru-RU" i="1" kern="0" dirty="0" err="1"/>
                <a:t>hallucinatio</a:t>
              </a:r>
              <a:r>
                <a:rPr lang="ru-RU" kern="0" dirty="0"/>
                <a:t> – ‘бред’, ‘обман’) – это растения, содержащие психоактивные вещества, вызывающие галлюцинации и/или иначе искажающие нормальное восприятие информации мозгом.</a:t>
              </a:r>
            </a:p>
            <a:p>
              <a:pPr lvl="0" indent="365125" algn="just" defTabSz="914400">
                <a:lnSpc>
                  <a:spcPct val="90000"/>
                </a:lnSpc>
                <a:defRPr/>
              </a:pPr>
              <a:r>
                <a:rPr lang="ru-RU" kern="0" dirty="0"/>
                <a:t>Конопля используется как галлюциноген более двух тысяч лет. При созревании ее листья выделяют смолу с сильным запахом, в которой содержатся </a:t>
              </a:r>
              <a:r>
                <a:rPr lang="ru-RU" i="1" kern="0" dirty="0"/>
                <a:t>каннабиноиды</a:t>
              </a:r>
              <a:r>
                <a:rPr lang="ru-RU" kern="0" dirty="0"/>
                <a:t> (психоактивные вещества), и самый активный из них – дельта-9-тетрагидроканабинол – воздействует на мозг, </a:t>
              </a:r>
              <a:r>
                <a:rPr lang="ru-RU" u="sng" kern="0" dirty="0"/>
                <a:t>вызывая чувство эйфории</a:t>
              </a:r>
              <a:r>
                <a:rPr lang="ru-RU" kern="0" dirty="0"/>
                <a:t>. </a:t>
              </a:r>
            </a:p>
            <a:p>
              <a:pPr lvl="0" indent="365125" algn="just" defTabSz="914400">
                <a:lnSpc>
                  <a:spcPct val="90000"/>
                </a:lnSpc>
                <a:defRPr/>
              </a:pPr>
              <a:r>
                <a:rPr lang="ru-RU" kern="0" dirty="0"/>
                <a:t>Куря коноплю, человек обычно вдыхает больше дыма и дольше задерживает его по сравнению с обычным сигаретным дымом, </a:t>
              </a:r>
              <a:r>
                <a:rPr lang="ru-RU" u="sng" kern="0" dirty="0"/>
                <a:t>серьезно повреждая легкие</a:t>
              </a:r>
              <a:r>
                <a:rPr lang="ru-RU" kern="0" dirty="0"/>
                <a:t>. Организм получает </a:t>
              </a:r>
              <a:r>
                <a:rPr lang="ru-RU" u="sng" kern="0" dirty="0"/>
                <a:t>в пять раз </a:t>
              </a:r>
              <a:r>
                <a:rPr lang="ru-RU" kern="0" dirty="0"/>
                <a:t>больше химических веществ, чем содержится в сигарете. Боль в груди и воспаленное горло – далеко не все проблемы. </a:t>
              </a:r>
            </a:p>
            <a:p>
              <a:pPr lvl="0" indent="365125" algn="just" defTabSz="914400">
                <a:lnSpc>
                  <a:spcPct val="90000"/>
                </a:lnSpc>
                <a:defRPr/>
              </a:pPr>
              <a:r>
                <a:rPr lang="ru-RU" kern="0" dirty="0"/>
                <a:t>Каждая сигарета-самокрутка добавляет отложений, способствующих возникновению рака. </a:t>
              </a:r>
              <a:r>
                <a:rPr lang="ru-RU" i="1" kern="0" dirty="0"/>
                <a:t>Разрушается вегетативная нервная система, серьезно страдают мыслительные способности, ослабевает память</a:t>
              </a:r>
              <a:r>
                <a:rPr lang="ru-RU" kern="0" dirty="0"/>
                <a:t>. </a:t>
              </a:r>
              <a:endParaRPr kumimoji="0" lang="ru-RU" i="0" u="none" strike="noStrike" kern="0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BAB9D9B-E4AC-49C8-8883-5D689B70DBB3}"/>
                </a:ext>
              </a:extLst>
            </p:cNvPr>
            <p:cNvSpPr txBox="1"/>
            <p:nvPr/>
          </p:nvSpPr>
          <p:spPr>
            <a:xfrm>
              <a:off x="1371176" y="2866610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3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3-2">
            <a:extLst>
              <a:ext uri="{FF2B5EF4-FFF2-40B4-BE49-F238E27FC236}">
                <a16:creationId xmlns:a16="http://schemas.microsoft.com/office/drawing/2014/main" id="{55A722AB-0737-420F-AB6F-1CE2D125FFB4}"/>
              </a:ext>
            </a:extLst>
          </p:cNvPr>
          <p:cNvGrpSpPr/>
          <p:nvPr/>
        </p:nvGrpSpPr>
        <p:grpSpPr>
          <a:xfrm>
            <a:off x="10640287" y="4548749"/>
            <a:ext cx="1975191" cy="1631216"/>
            <a:chOff x="9641967" y="4571970"/>
            <a:chExt cx="1975191" cy="163121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6AA460-70C0-4676-A816-4DB1C4F92A6B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4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58" name="Рисунок 57" descr="Справа налево (обратно)">
              <a:extLst>
                <a:ext uri="{FF2B5EF4-FFF2-40B4-BE49-F238E27FC236}">
                  <a16:creationId xmlns:a16="http://schemas.microsoft.com/office/drawing/2014/main" id="{0F544EA0-F8E4-42EF-9700-97D2BC626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41967" y="5079782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4">
            <a:extLst>
              <a:ext uri="{FF2B5EF4-FFF2-40B4-BE49-F238E27FC236}">
                <a16:creationId xmlns:a16="http://schemas.microsoft.com/office/drawing/2014/main" id="{04483AFC-AA57-4098-A8E7-2F3ABCAEF17E}"/>
              </a:ext>
            </a:extLst>
          </p:cNvPr>
          <p:cNvGrpSpPr/>
          <p:nvPr/>
        </p:nvGrpSpPr>
        <p:grpSpPr>
          <a:xfrm>
            <a:off x="334117" y="1772369"/>
            <a:ext cx="10542907" cy="5787088"/>
            <a:chOff x="1376886" y="1725521"/>
            <a:chExt cx="8981792" cy="5787088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4B1961FB-21AE-493C-A6C2-3BE2467308E1}"/>
                </a:ext>
              </a:extLst>
            </p:cNvPr>
            <p:cNvSpPr/>
            <p:nvPr/>
          </p:nvSpPr>
          <p:spPr>
            <a:xfrm>
              <a:off x="2985570" y="1725521"/>
              <a:ext cx="7373108" cy="473652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867FF5F-9DD4-4D45-8E2A-7F4742B7CA4E}"/>
                </a:ext>
              </a:extLst>
            </p:cNvPr>
            <p:cNvSpPr txBox="1"/>
            <p:nvPr/>
          </p:nvSpPr>
          <p:spPr>
            <a:xfrm>
              <a:off x="3076444" y="2599154"/>
              <a:ext cx="7157724" cy="3831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>
                <a:lnSpc>
                  <a:spcPct val="90000"/>
                </a:lnSpc>
              </a:pPr>
              <a:r>
                <a:rPr lang="ru-RU" dirty="0"/>
                <a:t>Условно к категории «легких» наркотиков можно отнести марихуану, гашиш и другие курительные смеси на основе конопли, синтетические «</a:t>
              </a:r>
              <a:r>
                <a:rPr lang="ru-RU" dirty="0" err="1"/>
                <a:t>спайсы</a:t>
              </a:r>
              <a:r>
                <a:rPr lang="ru-RU" dirty="0"/>
                <a:t>» и «клубные» стимуляторы — экстази. Сюда же входят галлюциногены: ЛСД и некоторые другие психоделики, </a:t>
              </a:r>
              <a:r>
                <a:rPr lang="ru-RU" dirty="0" err="1"/>
                <a:t>псилоцибин</a:t>
              </a:r>
              <a:r>
                <a:rPr lang="ru-RU" dirty="0"/>
                <a:t> и </a:t>
              </a:r>
              <a:r>
                <a:rPr lang="ru-RU" dirty="0" err="1"/>
                <a:t>псилоцин</a:t>
              </a:r>
              <a:r>
                <a:rPr lang="ru-RU" dirty="0"/>
                <a:t>. </a:t>
              </a:r>
              <a:r>
                <a:rPr lang="ru-RU" u="sng" dirty="0"/>
                <a:t>Все эти вещества поражают память и интеллект</a:t>
              </a:r>
              <a:r>
                <a:rPr lang="ru-RU" dirty="0"/>
                <a:t>, хотя </a:t>
              </a:r>
              <a:r>
                <a:rPr lang="ru-RU" i="1" dirty="0"/>
                <a:t>редко приводят к передозировке и ломке </a:t>
              </a:r>
              <a:r>
                <a:rPr lang="ru-RU" dirty="0"/>
                <a:t>— на первоначально этапе их вред не так очевиден.</a:t>
              </a:r>
            </a:p>
            <a:p>
              <a:pPr lvl="0" indent="365125" algn="just" defTabSz="914400">
                <a:lnSpc>
                  <a:spcPct val="90000"/>
                </a:lnSpc>
              </a:pPr>
              <a:r>
                <a:rPr lang="ru-RU" kern="0" dirty="0">
                  <a:solidFill>
                    <a:prstClr val="black"/>
                  </a:solidFill>
                </a:rPr>
                <a:t>В группу «тяжелых» наркотиков входят, в первую очередь, </a:t>
              </a:r>
              <a:r>
                <a:rPr lang="ru-RU" i="1" kern="0" dirty="0">
                  <a:solidFill>
                    <a:prstClr val="black"/>
                  </a:solidFill>
                </a:rPr>
                <a:t>опиаты</a:t>
              </a:r>
              <a:r>
                <a:rPr lang="ru-RU" kern="0" dirty="0">
                  <a:solidFill>
                    <a:prstClr val="black"/>
                  </a:solidFill>
                </a:rPr>
                <a:t>: героин, метадон и другие производные морфина, а также кокаин и препараты </a:t>
              </a:r>
              <a:r>
                <a:rPr lang="ru-RU" kern="0" dirty="0" err="1">
                  <a:solidFill>
                    <a:prstClr val="black"/>
                  </a:solidFill>
                </a:rPr>
                <a:t>амфетаминового</a:t>
              </a:r>
              <a:r>
                <a:rPr lang="ru-RU" kern="0" dirty="0">
                  <a:solidFill>
                    <a:prstClr val="black"/>
                  </a:solidFill>
                </a:rPr>
                <a:t> ряда. </a:t>
              </a:r>
              <a:r>
                <a:rPr lang="ru-RU" u="sng" kern="0" dirty="0">
                  <a:solidFill>
                    <a:prstClr val="black"/>
                  </a:solidFill>
                </a:rPr>
                <a:t>Моментально включаясь в обменные процессы, эти вещества приводят к сильнейшей психофизиологической зависимости </a:t>
              </a:r>
              <a:r>
                <a:rPr lang="ru-RU" kern="0" dirty="0">
                  <a:solidFill>
                    <a:prstClr val="black"/>
                  </a:solidFill>
                </a:rPr>
                <a:t>(иногда с 1-2 доз). Организм </a:t>
              </a:r>
              <a:r>
                <a:rPr lang="ru-RU" u="sng" kern="0" dirty="0">
                  <a:solidFill>
                    <a:prstClr val="black"/>
                  </a:solidFill>
                </a:rPr>
                <a:t>постоянно требует новой, усиленной дозы</a:t>
              </a:r>
              <a:r>
                <a:rPr lang="ru-RU" kern="0" dirty="0">
                  <a:solidFill>
                    <a:prstClr val="black"/>
                  </a:solidFill>
                </a:rPr>
                <a:t>, а перерывы между приёмами становятся всё короче. Очень </a:t>
              </a:r>
              <a:r>
                <a:rPr lang="ru-RU" i="1" kern="0" dirty="0">
                  <a:solidFill>
                    <a:prstClr val="black"/>
                  </a:solidFill>
                </a:rPr>
                <a:t>тяжело переносится синдром отмены</a:t>
              </a:r>
              <a:r>
                <a:rPr lang="ru-RU" kern="0" dirty="0">
                  <a:solidFill>
                    <a:prstClr val="black"/>
                  </a:solidFill>
                </a:rPr>
                <a:t>: при ломке человек испытывает </a:t>
              </a:r>
              <a:r>
                <a:rPr lang="ru-RU" u="sng" kern="0" dirty="0">
                  <a:solidFill>
                    <a:prstClr val="black"/>
                  </a:solidFill>
                </a:rPr>
                <a:t>мучительные физические страдания</a:t>
              </a:r>
              <a:r>
                <a:rPr lang="ru-RU" kern="0" dirty="0">
                  <a:solidFill>
                    <a:prstClr val="black"/>
                  </a:solidFill>
                </a:rPr>
                <a:t>. Устойчивая зависимость от опиатов с </a:t>
              </a:r>
              <a:r>
                <a:rPr lang="ru-RU" u="sng" kern="0" dirty="0">
                  <a:solidFill>
                    <a:prstClr val="black"/>
                  </a:solidFill>
                </a:rPr>
                <a:t>трудом поддаётся лечению</a:t>
              </a:r>
              <a:r>
                <a:rPr lang="ru-RU" kern="0" dirty="0">
                  <a:solidFill>
                    <a:prstClr val="black"/>
                  </a:solidFill>
                </a:rPr>
                <a:t>, </a:t>
              </a:r>
              <a:r>
                <a:rPr lang="ru-RU" i="1" kern="0" dirty="0">
                  <a:solidFill>
                    <a:prstClr val="black"/>
                  </a:solidFill>
                </a:rPr>
                <a:t>а при отсутствии адекватной терапии летальный исход почти неизбежен</a:t>
              </a:r>
              <a:r>
                <a:rPr lang="ru-RU" kern="0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31C32E7-D898-47F6-AAF4-ADC2F1ED728C}"/>
                </a:ext>
              </a:extLst>
            </p:cNvPr>
            <p:cNvSpPr txBox="1"/>
            <p:nvPr/>
          </p:nvSpPr>
          <p:spPr>
            <a:xfrm>
              <a:off x="3118981" y="1728903"/>
              <a:ext cx="7125234" cy="963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</a:rPr>
                <a:t>ФАКТ 4. </a:t>
              </a:r>
              <a:r>
                <a:rPr lang="ru-RU" sz="3000" b="1" kern="0" dirty="0">
                  <a:solidFill>
                    <a:srgbClr val="C00000"/>
                  </a:solidFill>
                </a:rPr>
                <a:t>«Легкие» наркотики не вызывают привыкания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0CC7ED9-1CBC-47A1-A6DF-1893EB2F49B3}"/>
                </a:ext>
              </a:extLst>
            </p:cNvPr>
            <p:cNvSpPr txBox="1"/>
            <p:nvPr/>
          </p:nvSpPr>
          <p:spPr>
            <a:xfrm>
              <a:off x="1376886" y="2803628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4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4-2">
            <a:extLst>
              <a:ext uri="{FF2B5EF4-FFF2-40B4-BE49-F238E27FC236}">
                <a16:creationId xmlns:a16="http://schemas.microsoft.com/office/drawing/2014/main" id="{993019AD-C74F-4686-AB13-EE3013155175}"/>
              </a:ext>
            </a:extLst>
          </p:cNvPr>
          <p:cNvGrpSpPr/>
          <p:nvPr/>
        </p:nvGrpSpPr>
        <p:grpSpPr>
          <a:xfrm>
            <a:off x="10748631" y="4614760"/>
            <a:ext cx="1947046" cy="1631216"/>
            <a:chOff x="9670112" y="4571970"/>
            <a:chExt cx="1947046" cy="163121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01BA12-86C2-4B9B-829F-9FCDA1FDDCE4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5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66" name="Рисунок 65" descr="Справа налево (обратно)">
              <a:extLst>
                <a:ext uri="{FF2B5EF4-FFF2-40B4-BE49-F238E27FC236}">
                  <a16:creationId xmlns:a16="http://schemas.microsoft.com/office/drawing/2014/main" id="{B5624FB6-94BA-41F6-8304-856285D64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67" name="5">
            <a:extLst>
              <a:ext uri="{FF2B5EF4-FFF2-40B4-BE49-F238E27FC236}">
                <a16:creationId xmlns:a16="http://schemas.microsoft.com/office/drawing/2014/main" id="{A799505F-A8EB-42CA-91DF-0DE2049CFF7E}"/>
              </a:ext>
            </a:extLst>
          </p:cNvPr>
          <p:cNvGrpSpPr/>
          <p:nvPr/>
        </p:nvGrpSpPr>
        <p:grpSpPr>
          <a:xfrm>
            <a:off x="352448" y="1678853"/>
            <a:ext cx="10742862" cy="5506684"/>
            <a:chOff x="1491819" y="1698051"/>
            <a:chExt cx="9115847" cy="5506684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13234587-A977-4F82-9158-53137D941B33}"/>
                </a:ext>
              </a:extLst>
            </p:cNvPr>
            <p:cNvSpPr/>
            <p:nvPr/>
          </p:nvSpPr>
          <p:spPr>
            <a:xfrm>
              <a:off x="2985570" y="1725521"/>
              <a:ext cx="6894992" cy="452003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E3AA640-D6F3-4494-BDDE-B2D979A5EBDA}"/>
                </a:ext>
              </a:extLst>
            </p:cNvPr>
            <p:cNvSpPr txBox="1"/>
            <p:nvPr/>
          </p:nvSpPr>
          <p:spPr>
            <a:xfrm>
              <a:off x="3106575" y="2638493"/>
              <a:ext cx="6591725" cy="333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441325" algn="just" defTabSz="914400">
                <a:lnSpc>
                  <a:spcPct val="90000"/>
                </a:lnSpc>
              </a:pPr>
              <a:r>
                <a:rPr lang="ru-RU" kern="0" dirty="0">
                  <a:solidFill>
                    <a:prstClr val="black"/>
                  </a:solidFill>
                </a:rPr>
                <a:t>На самом деле: под </a:t>
              </a:r>
              <a:r>
                <a:rPr lang="ru-RU" b="1" kern="0" dirty="0">
                  <a:solidFill>
                    <a:prstClr val="black"/>
                  </a:solidFill>
                </a:rPr>
                <a:t>«чистыми» </a:t>
              </a:r>
              <a:r>
                <a:rPr lang="ru-RU" kern="0" dirty="0">
                  <a:solidFill>
                    <a:prstClr val="black"/>
                  </a:solidFill>
                </a:rPr>
                <a:t>наркотиками имеются в виду </a:t>
              </a:r>
              <a:r>
                <a:rPr lang="ru-RU" i="1" kern="0" dirty="0">
                  <a:solidFill>
                    <a:prstClr val="black"/>
                  </a:solidFill>
                </a:rPr>
                <a:t>медицинские препараты и наркотические вещества</a:t>
              </a:r>
              <a:r>
                <a:rPr lang="ru-RU" kern="0" dirty="0">
                  <a:solidFill>
                    <a:prstClr val="black"/>
                  </a:solidFill>
                </a:rPr>
                <a:t>, которые в своем составе не содержат ничего, кроме наркотика.</a:t>
              </a:r>
            </a:p>
            <a:p>
              <a:pPr lvl="0" indent="441325" algn="just" defTabSz="914400">
                <a:lnSpc>
                  <a:spcPct val="90000"/>
                </a:lnSpc>
              </a:pPr>
              <a:r>
                <a:rPr lang="ru-RU" b="1" kern="0" dirty="0">
                  <a:solidFill>
                    <a:prstClr val="black"/>
                  </a:solidFill>
                </a:rPr>
                <a:t> «Грязные» </a:t>
              </a:r>
              <a:r>
                <a:rPr lang="ru-RU" kern="0" dirty="0">
                  <a:solidFill>
                    <a:prstClr val="black"/>
                  </a:solidFill>
                </a:rPr>
                <a:t>– это наркотики, содержащие помимо основного вещества </a:t>
              </a:r>
              <a:r>
                <a:rPr lang="ru-RU" u="sng" kern="0" dirty="0">
                  <a:solidFill>
                    <a:prstClr val="black"/>
                  </a:solidFill>
                </a:rPr>
                <a:t>различные примеси</a:t>
              </a:r>
              <a:r>
                <a:rPr lang="ru-RU" kern="0" dirty="0">
                  <a:solidFill>
                    <a:prstClr val="black"/>
                  </a:solidFill>
                </a:rPr>
                <a:t>, часто </a:t>
              </a:r>
              <a:r>
                <a:rPr lang="ru-RU" i="1" kern="0" dirty="0">
                  <a:solidFill>
                    <a:prstClr val="black"/>
                  </a:solidFill>
                </a:rPr>
                <a:t>чрезвычайно вредные</a:t>
              </a:r>
              <a:r>
                <a:rPr lang="ru-RU" kern="0" dirty="0">
                  <a:solidFill>
                    <a:prstClr val="black"/>
                  </a:solidFill>
                </a:rPr>
                <a:t>. Примеси образуются, когда наркотики изготавливают кустарно, в домашних, нестерильных условиях. Часто побочные вещества (это может быть крахмал, стиральный порошок, цемент и т.п.) специально добавляют в наркотики для увеличения их веса и, следовательно, стоимости.</a:t>
              </a:r>
            </a:p>
            <a:p>
              <a:pPr lvl="0" indent="441325" algn="just" defTabSz="914400">
                <a:lnSpc>
                  <a:spcPct val="90000"/>
                </a:lnSpc>
              </a:pPr>
              <a:r>
                <a:rPr lang="ru-RU" kern="0" dirty="0">
                  <a:solidFill>
                    <a:prstClr val="black"/>
                  </a:solidFill>
                </a:rPr>
                <a:t>Понятно, что примеси, содержащиеся в «грязных» наркотиках, прибавляют вреда, увеличивают опасность инфекций, воспалений, отравлений. Но все же, все наркотики без исключения, будь то «чистые» или «грязные», </a:t>
              </a:r>
              <a:r>
                <a:rPr lang="ru-RU" b="1" kern="0" dirty="0">
                  <a:solidFill>
                    <a:prstClr val="black"/>
                  </a:solidFill>
                </a:rPr>
                <a:t>действуют на человека и его организм разрушительно</a:t>
              </a:r>
              <a:r>
                <a:rPr lang="ru-RU" kern="0" dirty="0">
                  <a:solidFill>
                    <a:prstClr val="black"/>
                  </a:solidFill>
                </a:rPr>
                <a:t>. 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0C03D07-ECE5-4BDD-B7DA-1820B6AECDB8}"/>
                </a:ext>
              </a:extLst>
            </p:cNvPr>
            <p:cNvSpPr txBox="1"/>
            <p:nvPr/>
          </p:nvSpPr>
          <p:spPr>
            <a:xfrm>
              <a:off x="3104982" y="1698051"/>
              <a:ext cx="7502684" cy="963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5. </a:t>
              </a:r>
              <a:r>
                <a:rPr lang="ru-RU" sz="3000" b="1" kern="0" dirty="0">
                  <a:solidFill>
                    <a:srgbClr val="C00000"/>
                  </a:solidFill>
                </a:rPr>
                <a:t>Наркотики без примесей (чистые) безвредны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49EBDB5-5219-4AAD-B294-690AD65474F2}"/>
                </a:ext>
              </a:extLst>
            </p:cNvPr>
            <p:cNvSpPr txBox="1"/>
            <p:nvPr/>
          </p:nvSpPr>
          <p:spPr>
            <a:xfrm>
              <a:off x="1491819" y="2495754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5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2" name="5-2">
            <a:extLst>
              <a:ext uri="{FF2B5EF4-FFF2-40B4-BE49-F238E27FC236}">
                <a16:creationId xmlns:a16="http://schemas.microsoft.com/office/drawing/2014/main" id="{41A41102-3C97-44E0-93C8-F301661C0D81}"/>
              </a:ext>
            </a:extLst>
          </p:cNvPr>
          <p:cNvGrpSpPr/>
          <p:nvPr/>
        </p:nvGrpSpPr>
        <p:grpSpPr>
          <a:xfrm>
            <a:off x="10701622" y="4610658"/>
            <a:ext cx="1947046" cy="1631216"/>
            <a:chOff x="9670112" y="4571970"/>
            <a:chExt cx="1947046" cy="163121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FF59F6A-2098-4D52-BA4B-7A0A781C4B4A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6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74" name="Рисунок 73" descr="Справа налево (обратно)">
              <a:extLst>
                <a:ext uri="{FF2B5EF4-FFF2-40B4-BE49-F238E27FC236}">
                  <a16:creationId xmlns:a16="http://schemas.microsoft.com/office/drawing/2014/main" id="{23001757-5026-4834-8915-5D51D1C2C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6">
            <a:extLst>
              <a:ext uri="{FF2B5EF4-FFF2-40B4-BE49-F238E27FC236}">
                <a16:creationId xmlns:a16="http://schemas.microsoft.com/office/drawing/2014/main" id="{42159FE7-8917-465D-A3AF-D208F922483C}"/>
              </a:ext>
            </a:extLst>
          </p:cNvPr>
          <p:cNvGrpSpPr/>
          <p:nvPr/>
        </p:nvGrpSpPr>
        <p:grpSpPr>
          <a:xfrm>
            <a:off x="532631" y="1635447"/>
            <a:ext cx="10410323" cy="5885129"/>
            <a:chOff x="1393383" y="1583400"/>
            <a:chExt cx="9198841" cy="5758956"/>
          </a:xfrm>
        </p:grpSpPr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B92E703C-955C-408A-8C20-D0435E047D26}"/>
                </a:ext>
              </a:extLst>
            </p:cNvPr>
            <p:cNvSpPr/>
            <p:nvPr/>
          </p:nvSpPr>
          <p:spPr>
            <a:xfrm>
              <a:off x="2985570" y="1583400"/>
              <a:ext cx="7579604" cy="4662152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69C446F-31BC-4614-A136-F126ADB46A40}"/>
                </a:ext>
              </a:extLst>
            </p:cNvPr>
            <p:cNvSpPr txBox="1"/>
            <p:nvPr/>
          </p:nvSpPr>
          <p:spPr>
            <a:xfrm>
              <a:off x="3053956" y="2947050"/>
              <a:ext cx="7538268" cy="3072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Наркотики постепенно разрушают у человека мозг, уничтожают нервную систему, и уж точно не делают его талантливее. Скорее, наоборот. 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Так, солист культовой рок-группы «</a:t>
              </a:r>
              <a:r>
                <a:rPr lang="ru-RU" kern="0" dirty="0" err="1">
                  <a:solidFill>
                    <a:prstClr val="black"/>
                  </a:solidFill>
                </a:rPr>
                <a:t>TheDOORS</a:t>
              </a:r>
              <a:r>
                <a:rPr lang="ru-RU" kern="0" dirty="0">
                  <a:solidFill>
                    <a:prstClr val="black"/>
                  </a:solidFill>
                </a:rPr>
                <a:t>» </a:t>
              </a:r>
              <a:r>
                <a:rPr lang="ru-RU" b="1" kern="0" dirty="0">
                  <a:solidFill>
                    <a:prstClr val="black"/>
                  </a:solidFill>
                </a:rPr>
                <a:t>Джим Моррисон </a:t>
              </a:r>
              <a:r>
                <a:rPr lang="ru-RU" kern="0" dirty="0">
                  <a:solidFill>
                    <a:prstClr val="black"/>
                  </a:solidFill>
                </a:rPr>
                <a:t>был наркозависимым, употреблял галлюциногены (в частности, LSD). Из кумира миллионов он постепенно превратился в неряшливого неудачника и </a:t>
              </a:r>
              <a:r>
                <a:rPr lang="ru-RU" u="sng" kern="0" dirty="0">
                  <a:solidFill>
                    <a:prstClr val="black"/>
                  </a:solidFill>
                </a:rPr>
                <a:t>умер от сердечного приступа в возрасте 27 лет</a:t>
              </a:r>
              <a:r>
                <a:rPr lang="ru-RU" kern="0" dirty="0">
                  <a:solidFill>
                    <a:prstClr val="black"/>
                  </a:solidFill>
                </a:rPr>
                <a:t>. </a:t>
              </a:r>
            </a:p>
            <a:p>
              <a:pPr lvl="0" indent="365125" algn="just" defTabSz="914400"/>
              <a:r>
                <a:rPr lang="ru-RU" b="1" kern="0" dirty="0">
                  <a:solidFill>
                    <a:prstClr val="black"/>
                  </a:solidFill>
                </a:rPr>
                <a:t>Курт Кобейн</a:t>
              </a:r>
              <a:r>
                <a:rPr lang="ru-RU" kern="0" dirty="0">
                  <a:solidFill>
                    <a:prstClr val="black"/>
                  </a:solidFill>
                </a:rPr>
                <a:t>, вокалист знаменитой рок-группы «</a:t>
              </a:r>
              <a:r>
                <a:rPr lang="ru-RU" kern="0" dirty="0" err="1">
                  <a:solidFill>
                    <a:prstClr val="black"/>
                  </a:solidFill>
                </a:rPr>
                <a:t>Nirvana</a:t>
              </a:r>
              <a:r>
                <a:rPr lang="ru-RU" kern="0" dirty="0">
                  <a:solidFill>
                    <a:prstClr val="black"/>
                  </a:solidFill>
                </a:rPr>
                <a:t>», пристрастился к наркотикам в 13 лет, начав с марихуаны. Героин не принес ему свободы в творчестве – его песни были наполнены безысходностью и депрессией. После многочисленных безуспешных реабилитаций, попыток суицида, на фоне серьезных проблем со здоровьем Курт Кобейн застрелился </a:t>
              </a:r>
              <a:r>
                <a:rPr lang="ru-RU" u="sng" kern="0" dirty="0">
                  <a:solidFill>
                    <a:prstClr val="black"/>
                  </a:solidFill>
                </a:rPr>
                <a:t>в возрасте 33 лет</a:t>
              </a:r>
              <a:r>
                <a:rPr lang="ru-RU" kern="0" dirty="0">
                  <a:solidFill>
                    <a:prstClr val="black"/>
                  </a:solidFill>
                </a:rPr>
                <a:t>.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6DAD00-D028-4648-BDCC-A306C4F8DFEF}"/>
                </a:ext>
              </a:extLst>
            </p:cNvPr>
            <p:cNvSpPr txBox="1"/>
            <p:nvPr/>
          </p:nvSpPr>
          <p:spPr>
            <a:xfrm>
              <a:off x="3128139" y="1652755"/>
              <a:ext cx="7440395" cy="13041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6. </a:t>
              </a:r>
              <a:r>
                <a:rPr lang="ru-RU" sz="3000" b="1" kern="0" dirty="0">
                  <a:solidFill>
                    <a:srgbClr val="C00000"/>
                  </a:solidFill>
                </a:rPr>
                <a:t>Многие известные люди употребляли наркотики и после этого их карьера «пошла в гору»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C15F274-4007-490C-AF17-92CC824D25FB}"/>
                </a:ext>
              </a:extLst>
            </p:cNvPr>
            <p:cNvSpPr txBox="1"/>
            <p:nvPr/>
          </p:nvSpPr>
          <p:spPr>
            <a:xfrm>
              <a:off x="1393383" y="2633375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6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1" name="6-2">
            <a:extLst>
              <a:ext uri="{FF2B5EF4-FFF2-40B4-BE49-F238E27FC236}">
                <a16:creationId xmlns:a16="http://schemas.microsoft.com/office/drawing/2014/main" id="{FEFD68EC-F3D5-4F30-89F6-87102E072310}"/>
              </a:ext>
            </a:extLst>
          </p:cNvPr>
          <p:cNvGrpSpPr/>
          <p:nvPr/>
        </p:nvGrpSpPr>
        <p:grpSpPr>
          <a:xfrm>
            <a:off x="10758994" y="4547644"/>
            <a:ext cx="1947046" cy="1631216"/>
            <a:chOff x="9670112" y="4571970"/>
            <a:chExt cx="1947046" cy="163121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5D6C8CC-0D48-4D69-8D6E-B72E5CBD6273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7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83" name="Рисунок 82" descr="Справа налево (обратно)">
              <a:extLst>
                <a:ext uri="{FF2B5EF4-FFF2-40B4-BE49-F238E27FC236}">
                  <a16:creationId xmlns:a16="http://schemas.microsoft.com/office/drawing/2014/main" id="{FE3EE875-9331-4A33-8CBA-683717DA6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84" name="7">
            <a:extLst>
              <a:ext uri="{FF2B5EF4-FFF2-40B4-BE49-F238E27FC236}">
                <a16:creationId xmlns:a16="http://schemas.microsoft.com/office/drawing/2014/main" id="{35C95EA2-0B2E-4635-9BE3-3C955F9C2AC4}"/>
              </a:ext>
            </a:extLst>
          </p:cNvPr>
          <p:cNvGrpSpPr/>
          <p:nvPr/>
        </p:nvGrpSpPr>
        <p:grpSpPr>
          <a:xfrm>
            <a:off x="809492" y="1876271"/>
            <a:ext cx="9723801" cy="5628474"/>
            <a:chOff x="1317865" y="1698051"/>
            <a:chExt cx="9723801" cy="5628474"/>
          </a:xfrm>
        </p:grpSpPr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A4E9A55-961E-4B9A-9327-884C2C49961A}"/>
                </a:ext>
              </a:extLst>
            </p:cNvPr>
            <p:cNvSpPr/>
            <p:nvPr/>
          </p:nvSpPr>
          <p:spPr>
            <a:xfrm>
              <a:off x="2985570" y="1725521"/>
              <a:ext cx="8056096" cy="452003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EB69CC5-B267-4203-943D-86B70D1F5384}"/>
                </a:ext>
              </a:extLst>
            </p:cNvPr>
            <p:cNvSpPr txBox="1"/>
            <p:nvPr/>
          </p:nvSpPr>
          <p:spPr>
            <a:xfrm>
              <a:off x="3207817" y="3035198"/>
              <a:ext cx="7058234" cy="323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/>
              <a:r>
                <a:rPr lang="ru-RU" sz="1700" kern="0" dirty="0">
                  <a:solidFill>
                    <a:prstClr val="black"/>
                  </a:solidFill>
                </a:rPr>
                <a:t>Наркомания включена в международную классификацию психических заболеваний наряду с иными болезнями, а </a:t>
              </a:r>
              <a:r>
                <a:rPr lang="ru-RU" sz="1700" u="sng" kern="0" dirty="0">
                  <a:solidFill>
                    <a:prstClr val="black"/>
                  </a:solidFill>
                </a:rPr>
                <a:t>по степени тяжести приравнивается к онкологическим</a:t>
              </a:r>
              <a:r>
                <a:rPr lang="ru-RU" sz="1700" kern="0" dirty="0">
                  <a:solidFill>
                    <a:prstClr val="black"/>
                  </a:solidFill>
                </a:rPr>
                <a:t>. </a:t>
              </a:r>
            </a:p>
            <a:p>
              <a:pPr lvl="0" indent="365125" algn="just" defTabSz="914400"/>
              <a:r>
                <a:rPr lang="ru-RU" sz="1700" u="sng" kern="0" dirty="0">
                  <a:solidFill>
                    <a:prstClr val="black"/>
                  </a:solidFill>
                </a:rPr>
                <a:t>Количество летальных исходов </a:t>
              </a:r>
              <a:r>
                <a:rPr lang="ru-RU" sz="1700" kern="0" dirty="0">
                  <a:solidFill>
                    <a:prstClr val="black"/>
                  </a:solidFill>
                </a:rPr>
                <a:t>среди больных наркоманией </a:t>
              </a:r>
              <a:r>
                <a:rPr lang="ru-RU" sz="1700" b="1" kern="0" dirty="0">
                  <a:solidFill>
                    <a:prstClr val="black"/>
                  </a:solidFill>
                </a:rPr>
                <a:t>превышает 90 %</a:t>
              </a:r>
              <a:r>
                <a:rPr lang="ru-RU" sz="1700" kern="0" dirty="0">
                  <a:solidFill>
                    <a:prstClr val="black"/>
                  </a:solidFill>
                </a:rPr>
                <a:t>. </a:t>
              </a:r>
            </a:p>
            <a:p>
              <a:pPr lvl="0" indent="365125" algn="just" defTabSz="914400"/>
              <a:r>
                <a:rPr lang="ru-RU" sz="1700" kern="0" dirty="0">
                  <a:solidFill>
                    <a:prstClr val="black"/>
                  </a:solidFill>
                </a:rPr>
                <a:t>В обществе существует стереотип, что наркозависимый человек — в первую очередь безответственный и слабовольный, склонный к порочному образу жизни, не желающий ничего менять и возложивший свою проблему на плечи окружающих. </a:t>
              </a:r>
            </a:p>
            <a:p>
              <a:pPr lvl="0" indent="365125" algn="just" defTabSz="914400"/>
              <a:r>
                <a:rPr lang="ru-RU" sz="1700" kern="0" dirty="0">
                  <a:solidFill>
                    <a:prstClr val="black"/>
                  </a:solidFill>
                </a:rPr>
                <a:t>В действительности же, наркомания официально является </a:t>
              </a:r>
              <a:r>
                <a:rPr lang="ru-RU" sz="1700" b="1" kern="0" dirty="0" err="1">
                  <a:solidFill>
                    <a:prstClr val="black"/>
                  </a:solidFill>
                </a:rPr>
                <a:t>аддикцией</a:t>
              </a:r>
              <a:r>
                <a:rPr lang="ru-RU" sz="1700" kern="0" dirty="0">
                  <a:solidFill>
                    <a:prstClr val="black"/>
                  </a:solidFill>
                </a:rPr>
                <a:t> (заболеванием из группы зависимостей), </a:t>
              </a:r>
              <a:r>
                <a:rPr lang="ru-RU" sz="1700" b="1" kern="0" dirty="0">
                  <a:solidFill>
                    <a:prstClr val="black"/>
                  </a:solidFill>
                </a:rPr>
                <a:t>ведущей к ускоренному разрушению организма</a:t>
              </a:r>
              <a:r>
                <a:rPr lang="ru-RU" sz="1700" kern="0" dirty="0">
                  <a:solidFill>
                    <a:prstClr val="black"/>
                  </a:solidFill>
                </a:rPr>
                <a:t>. </a:t>
              </a:r>
              <a:endPara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EC7510-92FC-451A-94A0-43BF8B033DC4}"/>
                </a:ext>
              </a:extLst>
            </p:cNvPr>
            <p:cNvSpPr txBox="1"/>
            <p:nvPr/>
          </p:nvSpPr>
          <p:spPr>
            <a:xfrm>
              <a:off x="3104982" y="1698051"/>
              <a:ext cx="729248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7. </a:t>
              </a:r>
              <a:r>
                <a:rPr lang="ru-RU" sz="3000" b="1" kern="0" dirty="0">
                  <a:solidFill>
                    <a:srgbClr val="C00000"/>
                  </a:solidFill>
                </a:rPr>
                <a:t>Наркомания – это не болезнь, а вредная привычка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7B6DBE1-FCA0-4A33-8FDC-4D09BC0BC86C}"/>
                </a:ext>
              </a:extLst>
            </p:cNvPr>
            <p:cNvSpPr txBox="1"/>
            <p:nvPr/>
          </p:nvSpPr>
          <p:spPr>
            <a:xfrm>
              <a:off x="1317865" y="2617544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7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7-2">
            <a:extLst>
              <a:ext uri="{FF2B5EF4-FFF2-40B4-BE49-F238E27FC236}">
                <a16:creationId xmlns:a16="http://schemas.microsoft.com/office/drawing/2014/main" id="{F9752814-1084-4EE8-BCE4-FC2CF1305835}"/>
              </a:ext>
            </a:extLst>
          </p:cNvPr>
          <p:cNvGrpSpPr/>
          <p:nvPr/>
        </p:nvGrpSpPr>
        <p:grpSpPr>
          <a:xfrm>
            <a:off x="10616515" y="4625332"/>
            <a:ext cx="1947046" cy="1631216"/>
            <a:chOff x="9670112" y="4571970"/>
            <a:chExt cx="1947046" cy="163121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E343595-CBE6-4855-9EB5-9B03522B99BE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8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92" name="Рисунок 91" descr="Справа налево (обратно)">
              <a:extLst>
                <a:ext uri="{FF2B5EF4-FFF2-40B4-BE49-F238E27FC236}">
                  <a16:creationId xmlns:a16="http://schemas.microsoft.com/office/drawing/2014/main" id="{F0E9537F-8D0D-4BD8-B16C-57A8A7BF3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99" name="8">
            <a:extLst>
              <a:ext uri="{FF2B5EF4-FFF2-40B4-BE49-F238E27FC236}">
                <a16:creationId xmlns:a16="http://schemas.microsoft.com/office/drawing/2014/main" id="{E5CC9A66-1EB9-4DCF-8E65-3CDAB242BBEE}"/>
              </a:ext>
            </a:extLst>
          </p:cNvPr>
          <p:cNvGrpSpPr/>
          <p:nvPr/>
        </p:nvGrpSpPr>
        <p:grpSpPr>
          <a:xfrm>
            <a:off x="563340" y="1722080"/>
            <a:ext cx="9471176" cy="5605507"/>
            <a:chOff x="1226319" y="1725521"/>
            <a:chExt cx="9471176" cy="5605507"/>
          </a:xfrm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AD19B1BD-C8D7-4030-BA86-C6339691494B}"/>
                </a:ext>
              </a:extLst>
            </p:cNvPr>
            <p:cNvSpPr/>
            <p:nvPr/>
          </p:nvSpPr>
          <p:spPr>
            <a:xfrm>
              <a:off x="2985570" y="1725521"/>
              <a:ext cx="7579604" cy="452003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06D5F9E-6017-4DD8-8CA9-48453AE5DDD8}"/>
                </a:ext>
              </a:extLst>
            </p:cNvPr>
            <p:cNvSpPr txBox="1"/>
            <p:nvPr/>
          </p:nvSpPr>
          <p:spPr>
            <a:xfrm>
              <a:off x="3131049" y="3591766"/>
              <a:ext cx="7152183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Ощущение удовольствия </a:t>
              </a:r>
              <a:r>
                <a:rPr lang="ru-RU" b="1" kern="0" dirty="0">
                  <a:solidFill>
                    <a:prstClr val="black"/>
                  </a:solidFill>
                </a:rPr>
                <a:t>не возникает </a:t>
              </a:r>
              <a:r>
                <a:rPr lang="ru-RU" kern="0" dirty="0">
                  <a:solidFill>
                    <a:prstClr val="black"/>
                  </a:solidFill>
                </a:rPr>
                <a:t>после первой таблетки или инъекции. 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Напротив, как и при выкуривании первой сигареты, </a:t>
              </a:r>
              <a:r>
                <a:rPr lang="ru-RU" b="1" kern="0" dirty="0">
                  <a:solidFill>
                    <a:prstClr val="black"/>
                  </a:solidFill>
                </a:rPr>
                <a:t>– тошнота, рвота, головокружение и т. д. </a:t>
              </a:r>
            </a:p>
            <a:p>
              <a:pPr lvl="0" indent="365125" algn="just" defTabSz="914400"/>
              <a:r>
                <a:rPr lang="ru-RU" kern="0" dirty="0">
                  <a:solidFill>
                    <a:prstClr val="black"/>
                  </a:solidFill>
                </a:rPr>
                <a:t>Более того, эйфория третьей-четвертой дозы быстро исчезает, и в дальнейшем наркотики принимают, чтобы </a:t>
              </a:r>
              <a:r>
                <a:rPr lang="ru-RU" u="sng" kern="0" dirty="0">
                  <a:solidFill>
                    <a:prstClr val="black"/>
                  </a:solidFill>
                </a:rPr>
                <a:t>снять мучительное, болезненное ощущение (ломку)</a:t>
              </a:r>
              <a:r>
                <a:rPr lang="ru-RU" kern="0" dirty="0">
                  <a:solidFill>
                    <a:prstClr val="black"/>
                  </a:solidFill>
                </a:rPr>
                <a:t> и просто просуществовать еще один день.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C13BFAC-F026-43C3-A786-26C982B1ACBD}"/>
                </a:ext>
              </a:extLst>
            </p:cNvPr>
            <p:cNvSpPr txBox="1"/>
            <p:nvPr/>
          </p:nvSpPr>
          <p:spPr>
            <a:xfrm>
              <a:off x="3243695" y="1957503"/>
              <a:ext cx="7453800" cy="13825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8. </a:t>
              </a:r>
              <a:r>
                <a:rPr lang="ru-RU" sz="3200" b="1" kern="0" dirty="0">
                  <a:solidFill>
                    <a:srgbClr val="C00000"/>
                  </a:solidFill>
                </a:rPr>
                <a:t>Наркотики помогают почувствовать ни с чем не сравнимое удовольствие</a:t>
              </a:r>
              <a:endParaRPr kumimoji="0" lang="ru-RU" sz="32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6D3E7D0-D71B-4DE0-9628-9EC19FB72B7B}"/>
                </a:ext>
              </a:extLst>
            </p:cNvPr>
            <p:cNvSpPr txBox="1"/>
            <p:nvPr/>
          </p:nvSpPr>
          <p:spPr>
            <a:xfrm>
              <a:off x="1226319" y="2622047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8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5" name="8-2">
            <a:extLst>
              <a:ext uri="{FF2B5EF4-FFF2-40B4-BE49-F238E27FC236}">
                <a16:creationId xmlns:a16="http://schemas.microsoft.com/office/drawing/2014/main" id="{7DB5C322-EEA2-40E7-A43E-404DC73ABADD}"/>
              </a:ext>
            </a:extLst>
          </p:cNvPr>
          <p:cNvGrpSpPr/>
          <p:nvPr/>
        </p:nvGrpSpPr>
        <p:grpSpPr>
          <a:xfrm>
            <a:off x="10572259" y="4541349"/>
            <a:ext cx="1947046" cy="1631216"/>
            <a:chOff x="9670112" y="4571970"/>
            <a:chExt cx="1947046" cy="1631216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BE77A25-FEC0-4332-9A72-13571170289B}"/>
                </a:ext>
              </a:extLst>
            </p:cNvPr>
            <p:cNvSpPr txBox="1"/>
            <p:nvPr/>
          </p:nvSpPr>
          <p:spPr>
            <a:xfrm>
              <a:off x="10353671" y="4571970"/>
              <a:ext cx="126348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9</a:t>
              </a:r>
              <a:endParaRPr kumimoji="0" lang="ru-RU" sz="10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107" name="Рисунок 106" descr="Справа налево (обратно)">
              <a:extLst>
                <a:ext uri="{FF2B5EF4-FFF2-40B4-BE49-F238E27FC236}">
                  <a16:creationId xmlns:a16="http://schemas.microsoft.com/office/drawing/2014/main" id="{46CEB438-50CC-4FCA-BC1D-B86567905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108" name="9">
            <a:extLst>
              <a:ext uri="{FF2B5EF4-FFF2-40B4-BE49-F238E27FC236}">
                <a16:creationId xmlns:a16="http://schemas.microsoft.com/office/drawing/2014/main" id="{6155B134-24E1-4325-8BE4-E5CB53E5D1A8}"/>
              </a:ext>
            </a:extLst>
          </p:cNvPr>
          <p:cNvGrpSpPr/>
          <p:nvPr/>
        </p:nvGrpSpPr>
        <p:grpSpPr>
          <a:xfrm>
            <a:off x="599112" y="1506047"/>
            <a:ext cx="10081197" cy="6056141"/>
            <a:chOff x="1257810" y="1725521"/>
            <a:chExt cx="9851217" cy="6056141"/>
          </a:xfrm>
        </p:grpSpPr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0400B59D-F673-484C-A7DF-4E7EC3DF180A}"/>
                </a:ext>
              </a:extLst>
            </p:cNvPr>
            <p:cNvSpPr/>
            <p:nvPr/>
          </p:nvSpPr>
          <p:spPr>
            <a:xfrm>
              <a:off x="2985570" y="1725521"/>
              <a:ext cx="8123457" cy="5305570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80A5B27-A670-4072-B047-5046A75859DD}"/>
                </a:ext>
              </a:extLst>
            </p:cNvPr>
            <p:cNvSpPr txBox="1"/>
            <p:nvPr/>
          </p:nvSpPr>
          <p:spPr>
            <a:xfrm>
              <a:off x="3117624" y="2644394"/>
              <a:ext cx="7809765" cy="40811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65125" algn="just">
                <a:lnSpc>
                  <a:spcPct val="90000"/>
                </a:lnSpc>
              </a:pPr>
              <a:r>
                <a:rPr lang="ru-RU" b="1" dirty="0"/>
                <a:t>Зависимое поведение </a:t>
              </a:r>
              <a:r>
                <a:rPr lang="ru-RU" dirty="0"/>
                <a:t>– пагубная привычка, сильное влечение к каким-либо веществам или объектам. При отсутствии этих веществ, действий, объектов человек </a:t>
              </a:r>
              <a:r>
                <a:rPr lang="ru-RU" u="sng" dirty="0"/>
                <a:t>испытывает сильный физический или психологический дискомфорт</a:t>
              </a:r>
              <a:r>
                <a:rPr lang="ru-RU" dirty="0"/>
                <a:t>. Всю свою активность и свободное время человек направляет на удовлетворение своей зависимости. При этом он совсем не развивается в других сферах жизни, его не интересуют другие занятия, все его ресурсы направлены только на зависимость. </a:t>
              </a:r>
            </a:p>
            <a:p>
              <a:pPr indent="365125" algn="just">
                <a:lnSpc>
                  <a:spcPct val="90000"/>
                </a:lnSpc>
              </a:pPr>
              <a:r>
                <a:rPr lang="ru-RU" u="sng" dirty="0"/>
                <a:t>Избавиться от зависимости самостоятельно</a:t>
              </a:r>
              <a:r>
                <a:rPr lang="ru-RU" dirty="0"/>
                <a:t>, без помощи специалиста, </a:t>
              </a:r>
              <a:r>
                <a:rPr lang="ru-RU" u="sng" dirty="0"/>
                <a:t>практически невозможно</a:t>
              </a:r>
              <a:r>
                <a:rPr lang="ru-RU" dirty="0"/>
                <a:t>. Ведь зависимость – это болезнь.</a:t>
              </a:r>
            </a:p>
            <a:p>
              <a:pPr indent="365125" algn="just">
                <a:lnSpc>
                  <a:spcPct val="90000"/>
                </a:lnSpc>
              </a:pPr>
              <a:r>
                <a:rPr lang="ru-RU" dirty="0"/>
                <a:t>Вы спросите, </a:t>
              </a:r>
              <a:r>
                <a:rPr lang="ru-RU" b="1" i="1" dirty="0"/>
                <a:t>если человек имеет хобби – значит, он тоже зависим? </a:t>
              </a:r>
              <a:r>
                <a:rPr lang="ru-RU" dirty="0"/>
                <a:t>Очевидный ответ – нет. Хобби приносит в жизнь что-то хорошее, в трудной ситуации человек может от него просто отказаться.</a:t>
              </a:r>
            </a:p>
            <a:p>
              <a:pPr indent="365125" algn="just">
                <a:lnSpc>
                  <a:spcPct val="90000"/>
                </a:lnSpc>
              </a:pPr>
              <a:r>
                <a:rPr lang="ru-RU" dirty="0"/>
                <a:t>Что же касается </a:t>
              </a:r>
              <a:r>
                <a:rPr lang="ru-RU" i="1" dirty="0"/>
                <a:t>пристрастия к кофе или чаю</a:t>
              </a:r>
              <a:r>
                <a:rPr lang="ru-RU" dirty="0"/>
                <a:t>, содержащим кофеин, то зависимость эта весьма условная – </a:t>
              </a:r>
              <a:r>
                <a:rPr lang="ru-RU" u="sng" dirty="0"/>
                <a:t>в них скорее больше пользы, чем вреда</a:t>
              </a:r>
              <a:r>
                <a:rPr lang="ru-RU" dirty="0"/>
                <a:t>.  Ежедневное умеренное употребление этих напитков не наносит ущерба здоровью.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B6A09A4-A282-4BA4-A95E-BEB872087CE6}"/>
                </a:ext>
              </a:extLst>
            </p:cNvPr>
            <p:cNvSpPr txBox="1"/>
            <p:nvPr/>
          </p:nvSpPr>
          <p:spPr>
            <a:xfrm>
              <a:off x="3148566" y="1774561"/>
              <a:ext cx="7861816" cy="963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9. </a:t>
              </a:r>
              <a:r>
                <a:rPr lang="ru-RU" sz="3000" b="1" kern="0" dirty="0">
                  <a:solidFill>
                    <a:srgbClr val="C00000"/>
                  </a:solidFill>
                </a:rPr>
                <a:t>Все от чего-то зависят: если не от наркотиков, алкоголя, то от сигарет или кофе</a:t>
              </a:r>
              <a:endParaRPr kumimoji="0" lang="ru-RU" sz="30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D22D252-F63A-476A-8824-955E377E8957}"/>
                </a:ext>
              </a:extLst>
            </p:cNvPr>
            <p:cNvSpPr txBox="1"/>
            <p:nvPr/>
          </p:nvSpPr>
          <p:spPr>
            <a:xfrm>
              <a:off x="1257810" y="3072681"/>
              <a:ext cx="3067995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0000" kern="0" dirty="0">
                  <a:solidFill>
                    <a:srgbClr val="548235"/>
                  </a:solidFill>
                </a:rPr>
                <a:t>9</a:t>
              </a:r>
              <a:endParaRPr kumimoji="0" lang="ru-RU" sz="30000" b="0" i="0" u="none" strike="noStrike" kern="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4" name="9-2">
            <a:extLst>
              <a:ext uri="{FF2B5EF4-FFF2-40B4-BE49-F238E27FC236}">
                <a16:creationId xmlns:a16="http://schemas.microsoft.com/office/drawing/2014/main" id="{19C74BF9-B020-4462-B297-194766898BC9}"/>
              </a:ext>
            </a:extLst>
          </p:cNvPr>
          <p:cNvGrpSpPr/>
          <p:nvPr/>
        </p:nvGrpSpPr>
        <p:grpSpPr>
          <a:xfrm>
            <a:off x="10311271" y="4524501"/>
            <a:ext cx="2189420" cy="1631216"/>
            <a:chOff x="9670112" y="4571970"/>
            <a:chExt cx="2189420" cy="163121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2EE4AE7-33B4-47F3-95AB-0165ABC0F36F}"/>
                </a:ext>
              </a:extLst>
            </p:cNvPr>
            <p:cNvSpPr txBox="1"/>
            <p:nvPr/>
          </p:nvSpPr>
          <p:spPr>
            <a:xfrm>
              <a:off x="10353671" y="4571970"/>
              <a:ext cx="150586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kern="0" spc="-1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10</a:t>
              </a:r>
              <a:endParaRPr kumimoji="0" lang="ru-RU" sz="10000" b="0" i="0" u="none" strike="noStrike" kern="0" cap="none" spc="-100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116" name="Рисунок 115" descr="Справа налево (обратно)">
              <a:extLst>
                <a:ext uri="{FF2B5EF4-FFF2-40B4-BE49-F238E27FC236}">
                  <a16:creationId xmlns:a16="http://schemas.microsoft.com/office/drawing/2014/main" id="{771BB8C4-1AD8-4402-B5EB-71BF8B59D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112" y="5054822"/>
              <a:ext cx="914400" cy="914400"/>
            </a:xfrm>
            <a:prstGeom prst="rect">
              <a:avLst/>
            </a:prstGeom>
          </p:spPr>
        </p:pic>
      </p:grpSp>
      <p:grpSp>
        <p:nvGrpSpPr>
          <p:cNvPr id="117" name="10">
            <a:extLst>
              <a:ext uri="{FF2B5EF4-FFF2-40B4-BE49-F238E27FC236}">
                <a16:creationId xmlns:a16="http://schemas.microsoft.com/office/drawing/2014/main" id="{8432C768-627F-43A1-9303-F4967FEFFF96}"/>
              </a:ext>
            </a:extLst>
          </p:cNvPr>
          <p:cNvGrpSpPr/>
          <p:nvPr/>
        </p:nvGrpSpPr>
        <p:grpSpPr>
          <a:xfrm>
            <a:off x="-289754" y="1681677"/>
            <a:ext cx="10213381" cy="5176917"/>
            <a:chOff x="399627" y="1698051"/>
            <a:chExt cx="10213381" cy="5176917"/>
          </a:xfrm>
        </p:grpSpPr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BA399A42-96F7-43B4-9E39-582689709BA5}"/>
                </a:ext>
              </a:extLst>
            </p:cNvPr>
            <p:cNvSpPr/>
            <p:nvPr/>
          </p:nvSpPr>
          <p:spPr>
            <a:xfrm>
              <a:off x="2985570" y="1725521"/>
              <a:ext cx="7579604" cy="4520031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/>
                </a:gs>
                <a:gs pos="2000">
                  <a:sysClr val="window" lastClr="FFFFFF">
                    <a:lumMod val="8500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DFAF97F-F402-4B83-B6D9-876DD72A8FB8}"/>
                </a:ext>
              </a:extLst>
            </p:cNvPr>
            <p:cNvSpPr txBox="1"/>
            <p:nvPr/>
          </p:nvSpPr>
          <p:spPr>
            <a:xfrm>
              <a:off x="3254143" y="3317051"/>
              <a:ext cx="7232363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65125" algn="just" fontAlgn="base">
                <a:lnSpc>
                  <a:spcPct val="90000"/>
                </a:lnSpc>
              </a:pPr>
              <a:r>
                <a:rPr lang="ru-RU" dirty="0"/>
                <a:t>А на самом деле… </a:t>
              </a:r>
            </a:p>
            <a:p>
              <a:pPr indent="365125" algn="just" fontAlgn="base">
                <a:lnSpc>
                  <a:spcPct val="90000"/>
                </a:lnSpc>
              </a:pPr>
              <a:r>
                <a:rPr lang="ru-RU" dirty="0"/>
                <a:t>Очень даже касается. Всякий наркоман </a:t>
              </a:r>
              <a:r>
                <a:rPr lang="ru-RU" u="sng" dirty="0"/>
                <a:t>рано или поздно становится преступником</a:t>
              </a:r>
              <a:r>
                <a:rPr lang="ru-RU" dirty="0"/>
                <a:t>, ведь на новые дозы нужно все больше денег.  Заработать же их легально он не может из-за прогрессирующей деградации.</a:t>
              </a:r>
            </a:p>
            <a:p>
              <a:pPr indent="365125" algn="just" fontAlgn="base">
                <a:lnSpc>
                  <a:spcPct val="90000"/>
                </a:lnSpc>
              </a:pPr>
              <a:r>
                <a:rPr lang="ru-RU" dirty="0"/>
                <a:t>Запрет на употребление наркотиков направлен не на ограничение свободы выбора, а </a:t>
              </a:r>
              <a:r>
                <a:rPr lang="ru-RU" u="sng" dirty="0"/>
                <a:t>на лишение наркоторговцев права свободно обманывать</a:t>
              </a:r>
              <a:r>
                <a:rPr lang="ru-RU" dirty="0"/>
                <a:t>. Любой наркоман со стажем подтвердит, что ожидания не совпали с реальностью, что поддался на обман – и это привело к боли и безысходности, тяжелым болезням и разрушенной жизни.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1E64EE2-C471-4862-86DE-CA3662BEA3D5}"/>
                </a:ext>
              </a:extLst>
            </p:cNvPr>
            <p:cNvSpPr txBox="1"/>
            <p:nvPr/>
          </p:nvSpPr>
          <p:spPr>
            <a:xfrm>
              <a:off x="3104981" y="1698051"/>
              <a:ext cx="7508027" cy="1482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all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</a:rPr>
                <a:t>ФАКТ 10. </a:t>
              </a:r>
              <a:r>
                <a:rPr lang="ru-RU" sz="3600" b="1" kern="0" dirty="0">
                  <a:solidFill>
                    <a:srgbClr val="C00000"/>
                  </a:solidFill>
                </a:rPr>
                <a:t>Употреблять наркотики или нет – личное дело человека и это никого не касается</a:t>
              </a:r>
              <a:endParaRPr kumimoji="0" lang="ru-RU" sz="3600" b="1" i="0" u="none" strike="noStrike" kern="0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7C50506-0343-4306-B272-E90AA50B8DC7}"/>
                </a:ext>
              </a:extLst>
            </p:cNvPr>
            <p:cNvSpPr txBox="1"/>
            <p:nvPr/>
          </p:nvSpPr>
          <p:spPr>
            <a:xfrm>
              <a:off x="399627" y="2935428"/>
              <a:ext cx="4359095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5000" kern="0" spc="-3000" dirty="0">
                  <a:solidFill>
                    <a:srgbClr val="548235"/>
                  </a:solidFill>
                </a:rPr>
                <a:t>10</a:t>
              </a:r>
              <a:endParaRPr kumimoji="0" lang="ru-RU" sz="25000" b="0" i="0" u="none" strike="noStrike" kern="0" cap="none" spc="-3000" normalizeH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1D814E4-F920-4E7A-9554-FBEA13AABE18}"/>
              </a:ext>
            </a:extLst>
          </p:cNvPr>
          <p:cNvSpPr txBox="1"/>
          <p:nvPr/>
        </p:nvSpPr>
        <p:spPr>
          <a:xfrm>
            <a:off x="-20455" y="1646743"/>
            <a:ext cx="2291842" cy="143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>
                <a:solidFill>
                  <a:srgbClr val="C00000"/>
                </a:solidFill>
              </a:rPr>
              <a:t>10 фактов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о наркотиках</a:t>
            </a:r>
          </a:p>
        </p:txBody>
      </p:sp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201F34AA-9B6B-4DB9-8E28-CB77C71B95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37" y="5927885"/>
            <a:ext cx="514061" cy="514061"/>
          </a:xfrm>
          <a:prstGeom prst="rect">
            <a:avLst/>
          </a:prstGeom>
        </p:spPr>
      </p:pic>
      <p:sp>
        <p:nvSpPr>
          <p:cNvPr id="15" name="скрыть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0" y="1406282"/>
            <a:ext cx="12192000" cy="5451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19" y="258066"/>
            <a:ext cx="9045675" cy="424732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не стать жертвой наркопреступлений?</a:t>
            </a:r>
            <a:endParaRPr lang="ru-R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11534" y="258063"/>
            <a:ext cx="1879272" cy="421327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" y="747756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58429" y="840491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16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857D5BD7-27D1-4548-B4C8-AAE9049E34BF}"/>
              </a:ext>
            </a:extLst>
          </p:cNvPr>
          <p:cNvSpPr/>
          <p:nvPr/>
        </p:nvSpPr>
        <p:spPr>
          <a:xfrm>
            <a:off x="8908637" y="826540"/>
            <a:ext cx="2900957" cy="451115"/>
          </a:xfrm>
          <a:prstGeom prst="roundRect">
            <a:avLst>
              <a:gd name="adj" fmla="val 26121"/>
            </a:avLst>
          </a:prstGeom>
          <a:solidFill>
            <a:srgbClr val="3660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E7567-6493-46FD-9182-28A1C4618BC1}"/>
              </a:ext>
            </a:extLst>
          </p:cNvPr>
          <p:cNvSpPr txBox="1"/>
          <p:nvPr/>
        </p:nvSpPr>
        <p:spPr>
          <a:xfrm>
            <a:off x="732803" y="2012132"/>
            <a:ext cx="5515448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использования анонимных браузеров.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переходите по подозрительным ссылкам.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надежные антивирусные программы.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Регулярно обновляйте программное обеспечение.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Будьте осторожны с мессенджерами.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делитесь личной информацией.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Самообразовывайтесь.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участвуйте в незаконной деятельности.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общения с незнакомцами.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Избегайте сомнительных мест.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BCDCA-227C-40EF-A2CC-561D1FC37459}"/>
              </a:ext>
            </a:extLst>
          </p:cNvPr>
          <p:cNvSpPr txBox="1"/>
          <p:nvPr/>
        </p:nvSpPr>
        <p:spPr>
          <a:xfrm>
            <a:off x="5902648" y="2082754"/>
            <a:ext cx="62603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бойтесь обращаться за помощью.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Обращайтесь за психологической поддержкой.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Принимайте поддержку семьи и друзей.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Развивайте критическое мышление.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Участвуйте в общественных инициативах.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Найдите себе увлечение.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альтернативные способы разгрузки.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необходимости, подыщите себе официальную подработку.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Изучайте законы.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F5F49-3722-4B37-A88A-5C3DC9ADD27A}"/>
              </a:ext>
            </a:extLst>
          </p:cNvPr>
          <p:cNvSpPr txBox="1"/>
          <p:nvPr/>
        </p:nvSpPr>
        <p:spPr>
          <a:xfrm>
            <a:off x="855345" y="1415654"/>
            <a:ext cx="10481310" cy="409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себя обезопасить и не стать жертвой наркопреступлений: </a:t>
            </a:r>
          </a:p>
        </p:txBody>
      </p:sp>
      <p:pic>
        <p:nvPicPr>
          <p:cNvPr id="6" name="Рисунок 5">
            <a:hlinkClick r:id="rId5" action="ppaction://hlinksldjump"/>
            <a:extLst>
              <a:ext uri="{FF2B5EF4-FFF2-40B4-BE49-F238E27FC236}">
                <a16:creationId xmlns:a16="http://schemas.microsoft.com/office/drawing/2014/main" id="{90F64363-10D0-464C-A323-88CCB1920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31" y="5212236"/>
            <a:ext cx="1982117" cy="140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D0DFD2-203A-4A6A-9070-BBF12B2CE2B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44" y="5714272"/>
            <a:ext cx="392087" cy="406712"/>
          </a:xfrm>
          <a:prstGeom prst="rect">
            <a:avLst/>
          </a:prstGeom>
        </p:spPr>
      </p:pic>
      <p:pic>
        <p:nvPicPr>
          <p:cNvPr id="3" name="Рисунок 2">
            <a:hlinkClick r:id="rId8" action="ppaction://hlinksldjump"/>
            <a:extLst>
              <a:ext uri="{FF2B5EF4-FFF2-40B4-BE49-F238E27FC236}">
                <a16:creationId xmlns:a16="http://schemas.microsoft.com/office/drawing/2014/main" id="{ACD45BAA-6C41-43B1-8CE6-27DF8C851B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4821" y="5195661"/>
            <a:ext cx="2356994" cy="14042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623612-E550-4EE7-901B-00117E4AC1A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93" y="5710880"/>
            <a:ext cx="392087" cy="406712"/>
          </a:xfrm>
          <a:prstGeom prst="rect">
            <a:avLst/>
          </a:prstGeom>
        </p:spPr>
      </p:pic>
      <p:sp>
        <p:nvSpPr>
          <p:cNvPr id="14" name="скрыть">
            <a:extLst>
              <a:ext uri="{FF2B5EF4-FFF2-40B4-BE49-F238E27FC236}">
                <a16:creationId xmlns:a16="http://schemas.microsoft.com/office/drawing/2014/main" id="{28AC048F-0023-467A-868A-BB5B2CD533FA}"/>
              </a:ext>
            </a:extLst>
          </p:cNvPr>
          <p:cNvSpPr/>
          <p:nvPr/>
        </p:nvSpPr>
        <p:spPr>
          <a:xfrm>
            <a:off x="0" y="1405559"/>
            <a:ext cx="12192000" cy="544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19" y="258066"/>
            <a:ext cx="9045675" cy="424732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не стать жертвой наркопреступлений?</a:t>
            </a:r>
            <a:endParaRPr lang="ru-R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11534" y="258063"/>
            <a:ext cx="1879272" cy="421327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" y="747756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58429" y="840491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16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857D5BD7-27D1-4548-B4C8-AAE9049E34BF}"/>
              </a:ext>
            </a:extLst>
          </p:cNvPr>
          <p:cNvSpPr/>
          <p:nvPr/>
        </p:nvSpPr>
        <p:spPr>
          <a:xfrm>
            <a:off x="8908637" y="826540"/>
            <a:ext cx="2900957" cy="451115"/>
          </a:xfrm>
          <a:prstGeom prst="roundRect">
            <a:avLst>
              <a:gd name="adj" fmla="val 26121"/>
            </a:avLst>
          </a:prstGeom>
          <a:solidFill>
            <a:srgbClr val="3660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E7567-6493-46FD-9182-28A1C4618BC1}"/>
              </a:ext>
            </a:extLst>
          </p:cNvPr>
          <p:cNvSpPr txBox="1"/>
          <p:nvPr/>
        </p:nvSpPr>
        <p:spPr>
          <a:xfrm>
            <a:off x="732803" y="2012132"/>
            <a:ext cx="5515448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использования анонимных браузеров.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переходите по подозрительным ссылкам.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надежные антивирусные программы.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Регулярно обновляйте программное обеспечение.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Будьте осторожны с мессенджерами.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делитесь личной информацией.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Самообразовывайтесь.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участвуйте в незаконной деятельности.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общения с незнакомцами.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Избегайте сомнительных мест.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BCDCA-227C-40EF-A2CC-561D1FC37459}"/>
              </a:ext>
            </a:extLst>
          </p:cNvPr>
          <p:cNvSpPr txBox="1"/>
          <p:nvPr/>
        </p:nvSpPr>
        <p:spPr>
          <a:xfrm>
            <a:off x="5902648" y="2082754"/>
            <a:ext cx="62603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бойтесь обращаться за помощью.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Обращайтесь за психологической поддержкой.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Принимайте поддержку семьи и друзей.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Развивайте критическое мышление.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Участвуйте в общественных инициативах.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Найдите себе увлечение.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альтернативные способы разгрузки.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необходимости, подыщите себе официальную подработку.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Изучайте законы.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F5F49-3722-4B37-A88A-5C3DC9ADD27A}"/>
              </a:ext>
            </a:extLst>
          </p:cNvPr>
          <p:cNvSpPr txBox="1"/>
          <p:nvPr/>
        </p:nvSpPr>
        <p:spPr>
          <a:xfrm>
            <a:off x="855345" y="1415654"/>
            <a:ext cx="10481310" cy="409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себя обезопасить и не стать жертвой наркопреступлений: </a:t>
            </a:r>
          </a:p>
        </p:txBody>
      </p:sp>
      <p:pic>
        <p:nvPicPr>
          <p:cNvPr id="6" name="Рисунок 5">
            <a:hlinkClick r:id="rId5" action="ppaction://hlinksldjump"/>
            <a:extLst>
              <a:ext uri="{FF2B5EF4-FFF2-40B4-BE49-F238E27FC236}">
                <a16:creationId xmlns:a16="http://schemas.microsoft.com/office/drawing/2014/main" id="{90F64363-10D0-464C-A323-88CCB1920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31" y="5212236"/>
            <a:ext cx="1982117" cy="140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D0DFD2-203A-4A6A-9070-BBF12B2CE2B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44" y="5714272"/>
            <a:ext cx="392087" cy="4067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D45BAA-6C41-43B1-8CE6-27DF8C851B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4821" y="5195661"/>
            <a:ext cx="2356994" cy="14042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623612-E550-4EE7-901B-00117E4AC1A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93" y="5710880"/>
            <a:ext cx="392087" cy="40671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A32A6E-9030-4660-A2B6-528CA586E1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A1015F5-CDC7-404D-877F-93F63BAF1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58" y="706134"/>
            <a:ext cx="8678642" cy="58495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крыть">
            <a:hlinkClick r:id="rId10" action="ppaction://hlinksldjump"/>
            <a:extLst>
              <a:ext uri="{FF2B5EF4-FFF2-40B4-BE49-F238E27FC236}">
                <a16:creationId xmlns:a16="http://schemas.microsoft.com/office/drawing/2014/main" id="{28AC048F-0023-467A-868A-BB5B2CD533FA}"/>
              </a:ext>
            </a:extLst>
          </p:cNvPr>
          <p:cNvSpPr/>
          <p:nvPr/>
        </p:nvSpPr>
        <p:spPr>
          <a:xfrm>
            <a:off x="0" y="-7403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19" y="258066"/>
            <a:ext cx="9045675" cy="424732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не стать жертвой наркопреступлений?</a:t>
            </a:r>
            <a:endParaRPr lang="ru-R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11534" y="258063"/>
            <a:ext cx="1879272" cy="421327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" y="747756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58429" y="840491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16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857D5BD7-27D1-4548-B4C8-AAE9049E34BF}"/>
              </a:ext>
            </a:extLst>
          </p:cNvPr>
          <p:cNvSpPr/>
          <p:nvPr/>
        </p:nvSpPr>
        <p:spPr>
          <a:xfrm>
            <a:off x="8908637" y="826540"/>
            <a:ext cx="2900957" cy="451115"/>
          </a:xfrm>
          <a:prstGeom prst="roundRect">
            <a:avLst>
              <a:gd name="adj" fmla="val 26121"/>
            </a:avLst>
          </a:prstGeom>
          <a:solidFill>
            <a:srgbClr val="3660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E7567-6493-46FD-9182-28A1C4618BC1}"/>
              </a:ext>
            </a:extLst>
          </p:cNvPr>
          <p:cNvSpPr txBox="1"/>
          <p:nvPr/>
        </p:nvSpPr>
        <p:spPr>
          <a:xfrm>
            <a:off x="732803" y="2012132"/>
            <a:ext cx="5515448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использования анонимных браузеров.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переходите по подозрительным ссылкам.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надежные антивирусные программы.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Регулярно обновляйте программное обеспечение.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Будьте осторожны с мессенджерами.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делитесь личной информацией.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Самообразовывайтесь.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участвуйте в незаконной деятельности.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Избегайте общения с незнакомцами.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Избегайте сомнительных мест.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BCDCA-227C-40EF-A2CC-561D1FC37459}"/>
              </a:ext>
            </a:extLst>
          </p:cNvPr>
          <p:cNvSpPr txBox="1"/>
          <p:nvPr/>
        </p:nvSpPr>
        <p:spPr>
          <a:xfrm>
            <a:off x="5902648" y="2082754"/>
            <a:ext cx="62603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бойтесь обращаться за помощью.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Обращайтесь за психологической поддержкой.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Принимайте поддержку семьи и друзей.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Развивайте критическое мышление.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Участвуйте в общественных инициативах.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Найдите себе увлечение.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Используйте альтернативные способы разгрузки.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необходимости, подыщите себе официальную подработку.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buClr>
                <a:srgbClr val="C00000"/>
              </a:buClr>
              <a:buFont typeface="+mj-lt"/>
              <a:buAutoNum type="arabicPeriod" startAt="11"/>
            </a:pPr>
            <a:r>
              <a:rPr lang="ru-RU" sz="2000" spc="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Изучайте законы.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F5F49-3722-4B37-A88A-5C3DC9ADD27A}"/>
              </a:ext>
            </a:extLst>
          </p:cNvPr>
          <p:cNvSpPr txBox="1"/>
          <p:nvPr/>
        </p:nvSpPr>
        <p:spPr>
          <a:xfrm>
            <a:off x="855345" y="1415654"/>
            <a:ext cx="10481310" cy="409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себя обезопасить и не стать жертвой наркопреступлений: </a:t>
            </a:r>
          </a:p>
        </p:txBody>
      </p:sp>
      <p:pic>
        <p:nvPicPr>
          <p:cNvPr id="6" name="Рисунок 5">
            <a:hlinkClick r:id="rId5" action="ppaction://hlinksldjump"/>
            <a:extLst>
              <a:ext uri="{FF2B5EF4-FFF2-40B4-BE49-F238E27FC236}">
                <a16:creationId xmlns:a16="http://schemas.microsoft.com/office/drawing/2014/main" id="{90F64363-10D0-464C-A323-88CCB1920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31" y="5212236"/>
            <a:ext cx="1982117" cy="140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D0DFD2-203A-4A6A-9070-BBF12B2CE2B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44" y="5714272"/>
            <a:ext cx="392087" cy="4067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D45BAA-6C41-43B1-8CE6-27DF8C851B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4821" y="5195661"/>
            <a:ext cx="2356994" cy="14042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623612-E550-4EE7-901B-00117E4AC1A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93" y="5710880"/>
            <a:ext cx="392087" cy="40671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A32A6E-9030-4660-A2B6-528CA586E1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385966722">
            <a:extLst>
              <a:ext uri="{FF2B5EF4-FFF2-40B4-BE49-F238E27FC236}">
                <a16:creationId xmlns:a16="http://schemas.microsoft.com/office/drawing/2014/main" id="{686E1997-3682-4D70-B743-D39C08D0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48" y="743166"/>
            <a:ext cx="9830264" cy="585676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крыть">
            <a:hlinkClick r:id="rId12" action="ppaction://hlinksldjump"/>
            <a:extLst>
              <a:ext uri="{FF2B5EF4-FFF2-40B4-BE49-F238E27FC236}">
                <a16:creationId xmlns:a16="http://schemas.microsoft.com/office/drawing/2014/main" id="{28AC048F-0023-467A-868A-BB5B2CD533FA}"/>
              </a:ext>
            </a:extLst>
          </p:cNvPr>
          <p:cNvSpPr/>
          <p:nvPr/>
        </p:nvSpPr>
        <p:spPr>
          <a:xfrm>
            <a:off x="0" y="-7403"/>
            <a:ext cx="1219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20391</TotalTime>
  <Words>2586</Words>
  <Application>Microsoft Office PowerPoint</Application>
  <PresentationFormat>Широкоэкранный</PresentationFormat>
  <Paragraphs>246</Paragraphs>
  <Slides>10</Slides>
  <Notes>9</Notes>
  <HiddenSlides>7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  <vt:variant>
        <vt:lpstr>Произвольные показы</vt:lpstr>
      </vt:variant>
      <vt:variant>
        <vt:i4>1</vt:i4>
      </vt:variant>
    </vt:vector>
  </HeadingPairs>
  <TitlesOfParts>
    <vt:vector size="18" baseType="lpstr">
      <vt:lpstr>Arial</vt:lpstr>
      <vt:lpstr>Arial Black</vt:lpstr>
      <vt:lpstr>Calibri Light</vt:lpstr>
      <vt:lpstr>Arial Narrow</vt:lpstr>
      <vt:lpstr>Calibri</vt:lpstr>
      <vt:lpstr>Bahnschrift SemiLight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Анастасия Бендик</cp:lastModifiedBy>
  <cp:revision>1283</cp:revision>
  <cp:lastPrinted>2018-12-07T06:48:34Z</cp:lastPrinted>
  <dcterms:created xsi:type="dcterms:W3CDTF">2018-12-03T10:14:15Z</dcterms:created>
  <dcterms:modified xsi:type="dcterms:W3CDTF">2025-02-25T12:18:29Z</dcterms:modified>
</cp:coreProperties>
</file>