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22"/>
  </p:notesMasterIdLst>
  <p:sldIdLst>
    <p:sldId id="301" r:id="rId2"/>
    <p:sldId id="302" r:id="rId3"/>
    <p:sldId id="303" r:id="rId4"/>
    <p:sldId id="307" r:id="rId5"/>
    <p:sldId id="366" r:id="rId6"/>
    <p:sldId id="305" r:id="rId7"/>
    <p:sldId id="308" r:id="rId8"/>
    <p:sldId id="351" r:id="rId9"/>
    <p:sldId id="367" r:id="rId10"/>
    <p:sldId id="333" r:id="rId11"/>
    <p:sldId id="349" r:id="rId12"/>
    <p:sldId id="304" r:id="rId13"/>
    <p:sldId id="335" r:id="rId14"/>
    <p:sldId id="336" r:id="rId15"/>
    <p:sldId id="357" r:id="rId16"/>
    <p:sldId id="337" r:id="rId17"/>
    <p:sldId id="338" r:id="rId18"/>
    <p:sldId id="361" r:id="rId19"/>
    <p:sldId id="362" r:id="rId20"/>
    <p:sldId id="323" r:id="rId21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FF"/>
    <a:srgbClr val="9966FF"/>
    <a:srgbClr val="9999FF"/>
    <a:srgbClr val="FEFEFE"/>
    <a:srgbClr val="863D0C"/>
    <a:srgbClr val="C55A11"/>
    <a:srgbClr val="7E0504"/>
    <a:srgbClr val="252B37"/>
    <a:srgbClr val="758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62" autoAdjust="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3/20/2024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9816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379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6784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7412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3122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4195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8793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58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68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7131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814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829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6073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853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975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61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87B6AF-4CF4-4FBC-895E-6ACDB24A4A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03" y="4438"/>
            <a:ext cx="1979496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hyperlink" Target="https://www.pac.by/press-center/announcements/shkola_ypravleniya_dopolnitelnoe_obrazovanie_detei_i_molodezhi_v_akademii_ypravleni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20.png"/><Relationship Id="rId4" Type="http://schemas.openxmlformats.org/officeDocument/2006/relationships/slide" Target="slide3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4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" Target="slide6.xml"/><Relationship Id="rId7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openxmlformats.org/officeDocument/2006/relationships/slide" Target="slide4.xml"/><Relationship Id="rId4" Type="http://schemas.openxmlformats.org/officeDocument/2006/relationships/slide" Target="slide3.xml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12" Type="http://schemas.openxmlformats.org/officeDocument/2006/relationships/slide" Target="slide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600708" y="6189490"/>
            <a:ext cx="629107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Март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2024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" y="352575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6208878" y="2698163"/>
            <a:ext cx="5798388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Преданные делу и стране</a:t>
            </a:r>
          </a:p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(о государственных деятелях, представителях органов государственного управления)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786713-3CA2-4BE5-9C30-E8CFBD981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376" y="1926951"/>
            <a:ext cx="5476747" cy="466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A08ED62-A1A1-41FD-8A55-F8E39FA32DCC}"/>
              </a:ext>
            </a:extLst>
          </p:cNvPr>
          <p:cNvSpPr/>
          <p:nvPr/>
        </p:nvSpPr>
        <p:spPr>
          <a:xfrm>
            <a:off x="58455" y="-37439"/>
            <a:ext cx="1879272" cy="167569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19" y="258066"/>
            <a:ext cx="9021457" cy="1083374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Академии управления при Президенте Республики Беларусь действует проект «Школа управления».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его цель?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4"/>
            <a:ext cx="1879272" cy="1062568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8" y="1345126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4211" y="1436170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904020" y="1436170"/>
            <a:ext cx="2900957" cy="421326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830C8B3-F53C-49B2-A915-E10E5983810C}"/>
              </a:ext>
            </a:extLst>
          </p:cNvPr>
          <p:cNvSpPr/>
          <p:nvPr/>
        </p:nvSpPr>
        <p:spPr>
          <a:xfrm>
            <a:off x="5323839" y="2128324"/>
            <a:ext cx="6339841" cy="466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Проект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«Школа управления»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Академии управления при Президенте Республики Беларусь является программой дополнительного образования детей и молодежи, позволяющей после ее успешного освоения быть зачисленным в Академию управления на бюджетную форму обучения без сдачи вступительных испытаний. Аналогов такого проекта в стране нет.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spcBef>
                <a:spcPts val="12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Цели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проекта:</a:t>
            </a:r>
          </a:p>
          <a:p>
            <a:pPr marL="285750" indent="-285750" algn="just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поиск мотивированной и талантливой молодежи;</a:t>
            </a:r>
          </a:p>
          <a:p>
            <a:pPr marL="285750" indent="-285750" algn="just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приобретение молодыми людьми, желающими в дальнейшем связать учебную и трудовую деятельность с государственной службой, соответствующих навыков, знаний и компетенций. </a:t>
            </a:r>
          </a:p>
          <a:p>
            <a:pPr algn="just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9" y="2128324"/>
            <a:ext cx="4435749" cy="24779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hlinkClick r:id="rId7"/>
            <a:extLst>
              <a:ext uri="{FF2B5EF4-FFF2-40B4-BE49-F238E27FC236}">
                <a16:creationId xmlns:a16="http://schemas.microsoft.com/office/drawing/2014/main" id="{85951771-EE81-44F9-B293-8C3B2FE64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452" y="4759824"/>
            <a:ext cx="1840110" cy="18401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D3EB11-D0E0-45E7-BCC0-B0384C244A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86" y="5801125"/>
            <a:ext cx="514061" cy="5140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D8B918-CEF3-45D0-B8DD-03BBAD2126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9208" y="4929459"/>
            <a:ext cx="685019" cy="672460"/>
          </a:xfrm>
          <a:prstGeom prst="rect">
            <a:avLst/>
          </a:prstGeom>
        </p:spPr>
      </p:pic>
      <p:sp>
        <p:nvSpPr>
          <p:cNvPr id="14" name="скрыть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0" y="1952226"/>
            <a:ext cx="12192000" cy="4742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21600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200" b="1" i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Преданные делу и стране</a:t>
            </a: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253AF8-BC33-4162-B93B-1A447E0D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0" y="3302095"/>
            <a:ext cx="4017804" cy="3009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092BA9-4D2B-490C-B67B-79BEF4E3C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90" y="252667"/>
            <a:ext cx="3129715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6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615686" y="2155986"/>
            <a:ext cx="6952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Президент Республики Беларусь, </a:t>
            </a:r>
            <a:b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Главнокомандующий Вооруженными Силами Республики Беларусь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5687" y="1311526"/>
            <a:ext cx="4894224" cy="79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ЛУКАШЕНКО 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Александр Григорьевич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696543" y="2101871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государственными деятелями, представителями органов государственного управления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97" y="1741736"/>
            <a:ext cx="3147472" cy="41610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2CB0873-4E25-4002-8FE2-BEE88B514DDE}"/>
              </a:ext>
            </a:extLst>
          </p:cNvPr>
          <p:cNvSpPr/>
          <p:nvPr/>
        </p:nvSpPr>
        <p:spPr>
          <a:xfrm>
            <a:off x="4738740" y="3429000"/>
            <a:ext cx="6705915" cy="2939511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3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«Особо хочу обратиться к нашей молодёжи. Вы выросли в новой, независимой стране... Вы — опора государства. От вас зависит его будущее. Его перспективы, экономический и интеллектуальный потенциал. </a:t>
            </a:r>
          </a:p>
          <a:p>
            <a:pPr lvl="0" algn="just">
              <a:lnSpc>
                <a:spcPct val="90000"/>
              </a:lnSpc>
              <a:spcAft>
                <a:spcPts val="3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Вы подаёте большие надежды, когда побеждаете на научных форумах и олимпиадах, творческих конкурсах, спортивных состязаниях, принося почёт и славу для нашей страны. Государство открывает перед вами все пути. Мы делаем ставку на молодёжь, когда говорим об инновационном пути развития экономики, модернизации производства, обновлении руководящей </a:t>
            </a: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вертикали».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98604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176485" y="2703257"/>
            <a:ext cx="60906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Председатель Совета Республики Национального собрания Республики Беларусь.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1868" y="1681685"/>
            <a:ext cx="489422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КАЧАНОВА 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Наталья Ивановна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286191" y="2626266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286191" y="4011953"/>
            <a:ext cx="6064981" cy="1667740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«Любая женщина может достичь самых невероятных высот и в профессии, и в жизни. Если ты работаешь честно, ответственно, по-доброму относишься к людям, то не можешь остаться </a:t>
            </a: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незамеченным».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государственными деятелями, представителями органов государственного управления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2" y="1061077"/>
            <a:ext cx="3639479" cy="54592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3679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359328" y="2719633"/>
            <a:ext cx="6023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Глава Администрации Президента Республики Беларусь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3970" y="1554081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СЕРГЕЕНКО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Игорь Петрович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478041" y="2575376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государственными деятелями, представителями органов государственного управления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23560"/>
          <a:stretch/>
        </p:blipFill>
        <p:spPr>
          <a:xfrm>
            <a:off x="809296" y="1320057"/>
            <a:ext cx="4113821" cy="49646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5478040" y="3982086"/>
            <a:ext cx="6023375" cy="1918369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«Мы должны стремиться, чтобы качество стало нашим укладом. Каждый гражданин должен осознавать: благосостояние страны, от которого зависит личная удовлетворенность качеством жизни, в первую очередь обеспечивается эффективностью его </a:t>
            </a: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труда».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66257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797077" y="2431658"/>
            <a:ext cx="5662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Председатель Центральной избирательной комиссии Республики Беларусь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7077" y="1363785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КАРПЕНКО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Игорь Васильевич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815704" y="2338004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государственными деятелями, представителями органов государственного управления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18294" y="3289114"/>
            <a:ext cx="5995585" cy="3089651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«Важно учиться. Система образования выполняет важную функцию. Это не только передача знаний, система образования создает условия, чтобы вы могли подготовиться к самостоятельной жизни, то есть примерить на себя социальные функции.</a:t>
            </a:r>
          </a:p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Отсюда ваши органы самоуправления, общественные организации, мероприятия, которые вы проводите. Таким образом вы приобретаете важный социальный опыт, без которого сложно стать достойным гражданином, семьянином, патриотом и профессионалом своего </a:t>
            </a: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дела».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1028" name="Picture 4" descr="Не допустить дестабилизации обстановки&quot;. Карпенко обсудил предвыборную  тематику с коллективом МВД">
            <a:extLst>
              <a:ext uri="{FF2B5EF4-FFF2-40B4-BE49-F238E27FC236}">
                <a16:creationId xmlns:a16="http://schemas.microsoft.com/office/drawing/2014/main" id="{B4463053-2AFF-44D3-830D-1A4531001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1220" r="23674" b="-512"/>
          <a:stretch/>
        </p:blipFill>
        <p:spPr bwMode="auto">
          <a:xfrm>
            <a:off x="378121" y="1473376"/>
            <a:ext cx="5014265" cy="4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24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073757" y="2763397"/>
            <a:ext cx="61473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Министр образования Республики Беларусь 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3757" y="1601219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ИВАНЕЦ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Андрей Иванович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172469" y="2621139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государственными деятелями, представителями органов государственного управления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72469" y="3744759"/>
            <a:ext cx="6246564" cy="2425842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3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«Любовь к Родине начинается с изучения ее истории, настоящего и понимания, каким будет ее будущее. После этого приходит гордость за свою страну, а затем и любовь к ней.»</a:t>
            </a:r>
          </a:p>
          <a:p>
            <a:pPr lvl="0" algn="just">
              <a:lnSpc>
                <a:spcPct val="90000"/>
              </a:lnSpc>
              <a:spcAft>
                <a:spcPts val="3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«Государство предоставляет белорусской молодежи большой выбор для самореализации — от студенческого самоуправления, волонтерского движения до оказания содействия в открытии собственного дела и </a:t>
            </a: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трудоустройства».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050" name="Picture 2" descr="Иванец Андрей Иванович">
            <a:extLst>
              <a:ext uri="{FF2B5EF4-FFF2-40B4-BE49-F238E27FC236}">
                <a16:creationId xmlns:a16="http://schemas.microsoft.com/office/drawing/2014/main" id="{E482B496-97C8-4658-8505-B91059BA0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60" y="1513685"/>
            <a:ext cx="3299736" cy="46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063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986527" y="2490737"/>
            <a:ext cx="6777743" cy="356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Министр труда и социальной защиты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6527" y="1353511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КОСТЕВИЧ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Ирина Анатольевна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058298" y="2393861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государственными деятелями, представителями органов государственного управления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63" y="1747829"/>
            <a:ext cx="3875532" cy="40632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5058298" y="3365953"/>
            <a:ext cx="6634203" cy="2911979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«Основная задача государственной политики — создавать условия для того, чтобы в семьях рождалось двое, трое и более детей. </a:t>
            </a:r>
          </a:p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Для этого в стране обеспечивается материальная поддержка при рождении детей, мы помогаем решать жилищные вопросы многодетным и молодым семьям с двумя детьми, развиваем инфраструктуру детских образовательных и медицинских учреждений, расширяем возможности для совмещения трудовой деятельности и семейных обязанностей, для культурного развития и семейного </a:t>
            </a: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отдыха».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84014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18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299281" y="2771788"/>
            <a:ext cx="6176939" cy="1141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Председатель ОО «Белорусский союз женщин», 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заместитель Председателя Правления </a:t>
            </a:r>
            <a:b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ОО «Белорусский союз журналистов», директор представительства телекомпании «Мир»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9281" y="1655663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ШПИЛЕВСКАЯ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Ольга Александровна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405657" y="2659040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государственными деятелями, представителями органов государственного управления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587" y="2289855"/>
            <a:ext cx="4655390" cy="335705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405657" y="4493138"/>
            <a:ext cx="6070563" cy="1512361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«Я сторонник традиций. Я за то, чтобы традиции сохранялись, но вместе с тем менялись и совершенствовались. Всегда нужно развиваться, опираясь на какие-то традиционные </a:t>
            </a: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вещи».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81380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19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558739" y="2751060"/>
            <a:ext cx="681921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Первый секретарь ЦК ОО «БРСМ»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8570" y="1764142"/>
            <a:ext cx="489422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ЛУКЬЯНОВ 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Александр Сергеевич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558739" y="2632072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122048" y="88201"/>
            <a:ext cx="997313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Знакомство с </a:t>
            </a:r>
            <a:r>
              <a:rPr lang="ru-RU" sz="23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государственными деятелями, представителями органов государственного управления</a:t>
            </a:r>
            <a:endParaRPr lang="ru-RU" sz="23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2" y="1764142"/>
            <a:ext cx="3942926" cy="38490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558739" y="3849872"/>
            <a:ext cx="6097107" cy="2166804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«Очень важно понимать, какая историческая миссия возложена на сегодняшнее поколение молодых людей: не потерять потенциал, сохранить динамику, укрепить нашу страну. </a:t>
            </a:r>
            <a:r>
              <a:rPr lang="ru-RU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Мы смотрим в будущее и четко видим конфигурацию гражданского общества с опорой на молодежь в качестве Белорусского республиканского союза </a:t>
            </a:r>
            <a:r>
              <a:rPr lang="ru-RU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молодежи».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447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Викторина</a:t>
            </a:r>
            <a:endParaRPr lang="x-none" sz="8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Небольшая викторина) — DRIVE2">
            <a:extLst>
              <a:ext uri="{FF2B5EF4-FFF2-40B4-BE49-F238E27FC236}">
                <a16:creationId xmlns:a16="http://schemas.microsoft.com/office/drawing/2014/main" id="{4D12877A-6F1A-4826-AADE-1D12A7A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" y="3620720"/>
            <a:ext cx="3018827" cy="20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68AD55-A06C-4199-8B66-31A660DB0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90" y="252667"/>
            <a:ext cx="3129715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5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759532" y="3249290"/>
            <a:ext cx="600260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Следующая тема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ШАГа</a:t>
            </a: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</a:p>
          <a:p>
            <a:pPr algn="ctr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С заботой о здоровье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(о медицинских работниках)</a:t>
            </a:r>
            <a:endParaRPr lang="ru-RU" sz="2400" i="1" dirty="0">
              <a:solidFill>
                <a:srgbClr val="000000"/>
              </a:solidFill>
              <a:effectLst/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9" y="216349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367645" y="1811139"/>
            <a:ext cx="6687413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7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АНОНС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4EEEE3-806A-4E96-AADB-F78A5DA39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845" y="1926951"/>
            <a:ext cx="549815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0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2787056" y="849869"/>
            <a:ext cx="7858469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Мы должны чувствовать себя причастными к жизни нашего государства, нашего народа и понимать, что от активной позиции каждого многое зависит в жизни страны.</a:t>
            </a:r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595756" y="3876134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839310" y="3876134"/>
            <a:ext cx="1879272" cy="12874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082864" y="3876134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326418" y="3876134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569973" y="3876134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339013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339012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391483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339011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316169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938925" y="2809764"/>
            <a:ext cx="1085348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76091"/>
                </a:solidFill>
                <a:latin typeface="Arial Black" panose="020B0A04020102020204" pitchFamily="34" charset="0"/>
                <a:cs typeface="Arial"/>
              </a:rPr>
              <a:t>Ответьте на вопросы викторины:</a:t>
            </a:r>
            <a:endParaRPr lang="x-none" sz="4000" b="1" dirty="0">
              <a:solidFill>
                <a:srgbClr val="37609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55" y="1664808"/>
            <a:ext cx="695049" cy="4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4864877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491693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4932306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4942624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4916937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9B5E86-5BBE-425A-94E3-C82A287565DA}"/>
              </a:ext>
            </a:extLst>
          </p:cNvPr>
          <p:cNvSpPr/>
          <p:nvPr/>
        </p:nvSpPr>
        <p:spPr>
          <a:xfrm>
            <a:off x="32243" y="0"/>
            <a:ext cx="1728448" cy="173300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6562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81020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Назовите органы государственной власти в Республике Беларусь.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525280" y="1856615"/>
            <a:ext cx="5570720" cy="2838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Республике Беларусь три независимые ветви государственной власти: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законодательная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исполнительная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судебная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Система органов государственной власти включает в себя: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Президента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Всебелорусское народное собрание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Парламент, Правительство, суды, органы местного управления и самоуправления, контрольно-надзорные органы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Президент Республики Беларусь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является Главой государства, гарантом Конституции Республики Беларусь, прав и свобод человека и гражданина.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118816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118816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" y="5589013"/>
            <a:ext cx="414019" cy="41401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D3124E2-515A-4343-B9C3-639754BD2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76" y="1412830"/>
            <a:ext cx="6126481" cy="4852125"/>
          </a:xfrm>
          <a:prstGeom prst="rect">
            <a:avLst/>
          </a:prstGeom>
        </p:spPr>
      </p:pic>
      <p:pic>
        <p:nvPicPr>
          <p:cNvPr id="23" name="Рисунок 22">
            <a:hlinkClick r:id="rId7" action="ppaction://hlinksldjump"/>
            <a:extLst>
              <a:ext uri="{FF2B5EF4-FFF2-40B4-BE49-F238E27FC236}">
                <a16:creationId xmlns:a16="http://schemas.microsoft.com/office/drawing/2014/main" id="{3FFF8232-75BC-495E-9B07-037962B72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6" y="4717067"/>
            <a:ext cx="1640183" cy="18942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09DF39-2311-4ABE-AF80-084FF889CE64}"/>
              </a:ext>
            </a:extLst>
          </p:cNvPr>
          <p:cNvSpPr txBox="1"/>
          <p:nvPr/>
        </p:nvSpPr>
        <p:spPr>
          <a:xfrm>
            <a:off x="2177717" y="4624702"/>
            <a:ext cx="3930086" cy="1507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Всебелорусское народное собрание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– высший представительный орган народовластия Республики Беларусь, определяющий стратегические направления развития общества и государства.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9DD3E2-9ECC-4595-BBD0-6F53B9377419}"/>
              </a:ext>
            </a:extLst>
          </p:cNvPr>
          <p:cNvSpPr txBox="1"/>
          <p:nvPr/>
        </p:nvSpPr>
        <p:spPr>
          <a:xfrm>
            <a:off x="2177717" y="6179199"/>
            <a:ext cx="9872482" cy="56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Территория Беларуси делится на административно-территориальные единицы, в каждой есть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исполнительный комитет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– исполком.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415E154-D706-4557-B23C-F1C1C5D24AC0}"/>
              </a:ext>
            </a:extLst>
          </p:cNvPr>
          <p:cNvSpPr/>
          <p:nvPr/>
        </p:nvSpPr>
        <p:spPr>
          <a:xfrm>
            <a:off x="1" y="1661652"/>
            <a:ext cx="12192000" cy="519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222945"/>
            <a:ext cx="514061" cy="5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9B5E86-5BBE-425A-94E3-C82A287565DA}"/>
              </a:ext>
            </a:extLst>
          </p:cNvPr>
          <p:cNvSpPr/>
          <p:nvPr/>
        </p:nvSpPr>
        <p:spPr>
          <a:xfrm>
            <a:off x="32243" y="0"/>
            <a:ext cx="1728448" cy="1733006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6562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81020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Назовите органы государственной власти в Республике Беларусь.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525280" y="1856615"/>
            <a:ext cx="5570720" cy="2838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Республике Беларусь три независимые ветви государственной власти: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законодательная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исполнительная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судебная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Система органов государственной власти включает в себя: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Президента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Всебелорусское народное собрание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Парламент, Правительство, суды, органы местного управления и самоуправления, контрольно-надзорные органы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Президент Республики Беларусь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является Главой государства, гарантом Конституции Республики Беларусь, прав и свобод человека и гражданина.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222945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118816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118816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" y="5589013"/>
            <a:ext cx="414019" cy="41401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D3124E2-515A-4343-B9C3-639754BD2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76" y="1412830"/>
            <a:ext cx="6126481" cy="48521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FFF8232-75BC-495E-9B07-037962B72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6" y="4717067"/>
            <a:ext cx="1640183" cy="18942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09DF39-2311-4ABE-AF80-084FF889CE64}"/>
              </a:ext>
            </a:extLst>
          </p:cNvPr>
          <p:cNvSpPr txBox="1"/>
          <p:nvPr/>
        </p:nvSpPr>
        <p:spPr>
          <a:xfrm>
            <a:off x="2177717" y="4624702"/>
            <a:ext cx="3930086" cy="1507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Всебелорусское народное собрание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– высший представительный орган народовластия Республики Беларусь, определяющий стратегические направления развития общества и государства.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9DD3E2-9ECC-4595-BBD0-6F53B9377419}"/>
              </a:ext>
            </a:extLst>
          </p:cNvPr>
          <p:cNvSpPr txBox="1"/>
          <p:nvPr/>
        </p:nvSpPr>
        <p:spPr>
          <a:xfrm>
            <a:off x="2177717" y="6179199"/>
            <a:ext cx="9872482" cy="56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Территория Беларуси делится на административно-территориальные единицы, в каждой есть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исполнительный комитет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– исполком.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870F7F-5F2E-4770-92C9-0DD263E641A9}"/>
              </a:ext>
            </a:extLst>
          </p:cNvPr>
          <p:cNvSpPr/>
          <p:nvPr/>
        </p:nvSpPr>
        <p:spPr>
          <a:xfrm>
            <a:off x="32243" y="87086"/>
            <a:ext cx="12159757" cy="6731835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3C2186-CDE3-44B2-A68E-0978EF35F4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" t="18571" r="11500" b="10590"/>
          <a:stretch/>
        </p:blipFill>
        <p:spPr>
          <a:xfrm>
            <a:off x="3232572" y="216157"/>
            <a:ext cx="5596467" cy="63647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>
            <a:hlinkClick r:id="rId10" action="ppaction://hlinksldjump"/>
            <a:extLst>
              <a:ext uri="{FF2B5EF4-FFF2-40B4-BE49-F238E27FC236}">
                <a16:creationId xmlns:a16="http://schemas.microsoft.com/office/drawing/2014/main" id="{DB1D1617-D9E3-4135-B1CB-4896E92833E5}"/>
              </a:ext>
            </a:extLst>
          </p:cNvPr>
          <p:cNvSpPr/>
          <p:nvPr/>
        </p:nvSpPr>
        <p:spPr>
          <a:xfrm>
            <a:off x="-46604" y="1"/>
            <a:ext cx="12380117" cy="695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92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840189" cy="173099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7460" y="239184"/>
            <a:ext cx="8955376" cy="1309917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216000" bIns="252000" rtlCol="0" anchor="ctr" anchorCtr="0">
            <a:no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Важные решения наши предки принимали сообща, на народном собрании. Как оно называлось? </a:t>
            </a:r>
          </a:p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называется в настоящее время в Республике Беларусь?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21273" y="236232"/>
            <a:ext cx="1879272" cy="1312869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2" y="1543586"/>
            <a:ext cx="514061" cy="5140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4886661" y="2345222"/>
            <a:ext cx="6886176" cy="26622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Полоцком и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Туровском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княжествах важные решения наши предки принимали сообща, на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народном собрании,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вече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Эта форма демократии послужила историческим прообразом Всебелорусского народного собрания.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Всебелорусское народное собрание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– высший представительный орган народовластия Республики Беларусь, определяющий стратегические направления развития общества и государства, обеспечивающий незыблемость конституционного строя, преемственность поколений и гражданское согласие 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Статья 89¹ Конституции Республики Беларусь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21273" y="1667879"/>
            <a:ext cx="10764693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5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23119" y="1667879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12"/>
          <a:stretch/>
        </p:blipFill>
        <p:spPr>
          <a:xfrm>
            <a:off x="349567" y="2382099"/>
            <a:ext cx="4476750" cy="266226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349567" y="5285816"/>
            <a:ext cx="5975033" cy="140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Всебелорусское народное собрание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проводилось 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1996, 2001, 2006, 2010, 2016, 2021 гг.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 заседании обозначались дальнейшие ориентиры и приоритеты развития Республики Беларусь, утверждалась Программа развития нашей страны на пять лет.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6584797" y="5285816"/>
            <a:ext cx="5201169" cy="1404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апреле 2024 г.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состоится первое заседание Всебелорусского народного собрания по новым правилам, которые указаны в нормах Конституции и Законе «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О Всебелорусском народном собрании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</p:txBody>
      </p:sp>
      <p:sp>
        <p:nvSpPr>
          <p:cNvPr id="24" name="скрыть">
            <a:extLst>
              <a:ext uri="{FF2B5EF4-FFF2-40B4-BE49-F238E27FC236}">
                <a16:creationId xmlns:a16="http://schemas.microsoft.com/office/drawing/2014/main" id="{0BB04E35-ADAF-4731-9933-B7EE1C18D834}"/>
              </a:ext>
            </a:extLst>
          </p:cNvPr>
          <p:cNvSpPr/>
          <p:nvPr/>
        </p:nvSpPr>
        <p:spPr>
          <a:xfrm>
            <a:off x="0" y="2207984"/>
            <a:ext cx="12192000" cy="465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9C0E0A-456D-462E-8137-60FBD35030BA}"/>
              </a:ext>
            </a:extLst>
          </p:cNvPr>
          <p:cNvSpPr/>
          <p:nvPr/>
        </p:nvSpPr>
        <p:spPr>
          <a:xfrm>
            <a:off x="0" y="11943"/>
            <a:ext cx="1879272" cy="1643224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реализуется право граждан избирать и быть избранными  в Республике Беларусь?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7"/>
            <a:ext cx="1879272" cy="75157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3" y="914169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50698" y="1026758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61361" y="1018949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4C37D7-DA1B-4219-B398-393B4D6B65B8}"/>
              </a:ext>
            </a:extLst>
          </p:cNvPr>
          <p:cNvSpPr/>
          <p:nvPr/>
        </p:nvSpPr>
        <p:spPr>
          <a:xfrm>
            <a:off x="4550000" y="1669340"/>
            <a:ext cx="721231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Выборы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Президента Республики Беларусь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депутатов Палаты представителей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депутатов местных Советов депутатов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референдум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являются </a:t>
            </a:r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всеобщими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: право избирать, участвовать в референдуме имеют граждане Республики Беларусь, достигшие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18 лет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70A366-C286-4B9A-B19F-D3A2E019EDA2}"/>
              </a:ext>
            </a:extLst>
          </p:cNvPr>
          <p:cNvSpPr txBox="1"/>
          <p:nvPr/>
        </p:nvSpPr>
        <p:spPr>
          <a:xfrm>
            <a:off x="4550000" y="2945566"/>
            <a:ext cx="7212317" cy="183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Президентом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может быть избран гражданин Республики Беларусь по рождению, не моложе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40 лет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обладающий избирательным правом, постоянно проживающий в Республике Беларусь не менее 20 лет непосредственно перед выборами, не имеющий и не имевший ранее гражданства иностранного государства либо вида на жительство или иного документа иностранного государства, дающего право на льготы и другие преимущества.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76"/>
          <a:stretch/>
        </p:blipFill>
        <p:spPr>
          <a:xfrm>
            <a:off x="377615" y="1765715"/>
            <a:ext cx="3950545" cy="23877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70A366-C286-4B9A-B19F-D3A2E019EDA2}"/>
              </a:ext>
            </a:extLst>
          </p:cNvPr>
          <p:cNvSpPr txBox="1"/>
          <p:nvPr/>
        </p:nvSpPr>
        <p:spPr>
          <a:xfrm>
            <a:off x="4550000" y="4969689"/>
            <a:ext cx="7197140" cy="15881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Депутатом Палаты представителей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может быть гражданин Республики Беларусь, достигший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21 года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90000"/>
              </a:lnSpc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Членом Совета Республики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может быть гражданин Республики Беларусь, достигший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30 лет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 проживший на территории соответствующей области, города Минска не менее пяти лет.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70A366-C286-4B9A-B19F-D3A2E019EDA2}"/>
              </a:ext>
            </a:extLst>
          </p:cNvPr>
          <p:cNvSpPr txBox="1"/>
          <p:nvPr/>
        </p:nvSpPr>
        <p:spPr>
          <a:xfrm>
            <a:off x="377615" y="4471091"/>
            <a:ext cx="3950545" cy="20867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Граждане Республики Беларусь имеют право свободно избирать и быть избранными в государственные органы на основе всеобщего, равного, прямого или косвенного избирательного права при тайном голосовании (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Статья 38 Конституции Республики Беларусь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23" name="скрыть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1512345"/>
            <a:ext cx="12192000" cy="5345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04263" y="140165"/>
            <a:ext cx="6461658" cy="1570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</a:t>
            </a:r>
            <a:r>
              <a:rPr lang="ru-RU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«Как попадают в Молодежный парламент и какие задачи перед ними ставятся?»</a:t>
            </a:r>
          </a:p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цели и задачи Молодежного парламента при Национальном собрании?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1570422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7" name="для перехода" hidden="1">
            <a:hlinkClick r:id="rId5" action="ppaction://hlinksldjump"/>
            <a:extLst>
              <a:ext uri="{FF2B5EF4-FFF2-40B4-BE49-F238E27FC236}">
                <a16:creationId xmlns:a16="http://schemas.microsoft.com/office/drawing/2014/main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4907280" y="2425679"/>
            <a:ext cx="6890706" cy="2163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Молодежный совет (парламент) 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 Национальном собрании Республики Беларусь создан в июле 2020 года и является </a:t>
            </a:r>
            <a:r>
              <a:rPr lang="ru-RU" i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консультативно-совещательным органом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осуществляющим свою деятельность на общественных началах.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Молодежного парламента – содействие деятельности Национального собрания Республики Беларусь в области законодательного регулирования прав и законных интересов молодежи.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747545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840280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5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852860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Молодежный парламен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2547" y="160339"/>
            <a:ext cx="2446638" cy="13762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2051247" y="4608767"/>
            <a:ext cx="9711520" cy="224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состав Молодежного парламента включаются представители молодежи в возрасте от </a:t>
            </a:r>
            <a:r>
              <a:rPr lang="ru-RU" b="1" spc="25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до </a:t>
            </a:r>
            <a:r>
              <a:rPr lang="ru-RU" b="1" spc="25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31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года, являющиеся гражданами Республики Беларусь, как правило, из числа руководителей (представителей) органов молодежного парламентаризма.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 каждого района и города областного подчинения президиумы соответствующих местных Советов депутатов базового территориального уровня делегируют в состав Молодежного парламента по одному кандидату.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 города Минска президиум Минского городского Совета депутатов делегирует </a:t>
            </a:r>
            <a:b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 кандидатов.</a:t>
            </a:r>
            <a:endParaRPr lang="ru-RU" sz="1600" spc="25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672" y="2425679"/>
            <a:ext cx="4503920" cy="20190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" y="6291035"/>
            <a:ext cx="426800" cy="426800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0EEB6B6-AD9A-431E-85A9-74FE71320687}"/>
              </a:ext>
            </a:extLst>
          </p:cNvPr>
          <p:cNvGrpSpPr/>
          <p:nvPr/>
        </p:nvGrpSpPr>
        <p:grpSpPr>
          <a:xfrm>
            <a:off x="125745" y="4589348"/>
            <a:ext cx="1697382" cy="1805212"/>
            <a:chOff x="155575" y="4533556"/>
            <a:chExt cx="1697382" cy="180521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1F980E-AF6C-4CBB-8065-FDCCA508CBFC}"/>
                </a:ext>
              </a:extLst>
            </p:cNvPr>
            <p:cNvSpPr txBox="1"/>
            <p:nvPr/>
          </p:nvSpPr>
          <p:spPr>
            <a:xfrm>
              <a:off x="221551" y="4533556"/>
              <a:ext cx="1595120" cy="96907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tIns="36000" bIns="36000" rtlCol="0">
              <a:noAutofit/>
            </a:bodyPr>
            <a:lstStyle/>
            <a:p>
              <a:pPr marL="273050" algn="just">
                <a:lnSpc>
                  <a:spcPct val="90000"/>
                </a:lnSpc>
              </a:pPr>
              <a:endPara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75" y="4554239"/>
              <a:ext cx="1470019" cy="94839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6B1309-5D01-448F-B1AE-DE8B41096C50}"/>
                </a:ext>
              </a:extLst>
            </p:cNvPr>
            <p:cNvSpPr txBox="1"/>
            <p:nvPr/>
          </p:nvSpPr>
          <p:spPr>
            <a:xfrm>
              <a:off x="155575" y="5498538"/>
              <a:ext cx="1697382" cy="840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600"/>
                </a:spcBef>
              </a:pPr>
              <a:r>
                <a:rPr lang="ru-RU" b="1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Задачи</a:t>
              </a:r>
              <a:r>
                <a:rPr lang="ru-RU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Молодежного парламе</a:t>
              </a:r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нта</a:t>
              </a:r>
            </a:p>
          </p:txBody>
        </p:sp>
      </p:grpSp>
      <p:sp>
        <p:nvSpPr>
          <p:cNvPr id="15" name="скрыть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2327690"/>
            <a:ext cx="12192000" cy="453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EE2FF2-09BC-4589-BCC7-08421CD16E6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244" y="1290452"/>
            <a:ext cx="497881" cy="497881"/>
          </a:xfrm>
          <a:prstGeom prst="rect">
            <a:avLst/>
          </a:prstGeom>
        </p:spPr>
      </p:pic>
      <p:sp>
        <p:nvSpPr>
          <p:cNvPr id="12" name="Прямоугольник 11">
            <a:hlinkClick r:id="rId12" action="ppaction://hlinksldjump"/>
            <a:extLst>
              <a:ext uri="{FF2B5EF4-FFF2-40B4-BE49-F238E27FC236}">
                <a16:creationId xmlns:a16="http://schemas.microsoft.com/office/drawing/2014/main" id="{D1AE83FD-0CA1-4D67-A844-251AAC8569BA}"/>
              </a:ext>
            </a:extLst>
          </p:cNvPr>
          <p:cNvSpPr/>
          <p:nvPr/>
        </p:nvSpPr>
        <p:spPr>
          <a:xfrm>
            <a:off x="79475" y="4589348"/>
            <a:ext cx="1791934" cy="201901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255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" grpId="0" animBg="1"/>
      <p:bldP spid="2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79475" y="0"/>
            <a:ext cx="1879272" cy="1536572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04263" y="140165"/>
            <a:ext cx="6461658" cy="1570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bIns="36000" rtlCol="0">
            <a:no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Посмотрите фрагмент видеоролика </a:t>
            </a:r>
            <a:r>
              <a:rPr lang="ru-RU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«Как попадают в Молодежный парламент и какие задачи перед ними ставятся?»</a:t>
            </a:r>
          </a:p>
          <a:p>
            <a:pPr marL="273050" algn="just">
              <a:lnSpc>
                <a:spcPct val="90000"/>
              </a:lnSpc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цели и задачи Молодежного парламента при Национальном собрании?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40165"/>
            <a:ext cx="1879272" cy="1570422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7" name="для перехода" hidden="1">
            <a:hlinkClick r:id="rId5" action="ppaction://hlinksldjump"/>
            <a:extLst>
              <a:ext uri="{FF2B5EF4-FFF2-40B4-BE49-F238E27FC236}">
                <a16:creationId xmlns:a16="http://schemas.microsoft.com/office/drawing/2014/main" id="{0B6A4B60-2C88-46A3-88C0-651056CE3F8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4907280" y="2425679"/>
            <a:ext cx="6890706" cy="2163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Молодежный совет (парламент) 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 Национальном собрании Республики Беларусь создан в августе 2022 года и является </a:t>
            </a:r>
            <a:r>
              <a:rPr lang="ru-RU" i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консультативно-совещательным органом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осуществляющим свою деятельность на общественных началах.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Цель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Молодежного парламента – содействие деятельности Национального собрания Республики Беларусь в области законодательного регулирования прав и законных интересов молодежи.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747545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8519" y="1840280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5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75087" y="1852860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скрыть" hidden="1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0" y="2327690"/>
            <a:ext cx="12192000" cy="4530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Молодежный парламен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2547" y="160339"/>
            <a:ext cx="2446638" cy="13762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B6B1309-5D01-448F-B1AE-DE8B41096C50}"/>
              </a:ext>
            </a:extLst>
          </p:cNvPr>
          <p:cNvSpPr txBox="1"/>
          <p:nvPr/>
        </p:nvSpPr>
        <p:spPr>
          <a:xfrm>
            <a:off x="2051247" y="4608767"/>
            <a:ext cx="9711520" cy="224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состав Молодежного парламента включаются представители молодежи в возрасте от </a:t>
            </a:r>
            <a:r>
              <a:rPr lang="ru-RU" b="1" spc="25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до </a:t>
            </a:r>
            <a:r>
              <a:rPr lang="ru-RU" b="1" spc="25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31</a:t>
            </a: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года, являющиеся гражданами Республики Беларусь, как правило, из числа руководителей (представителей) органов молодежного парламентаризма.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 каждого района и города областного подчинения президиумы соответствующих местных Советов депутатов базового территориального уровня делегируют в состав Молодежного парламента по одному кандидату.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 города Минска президиум Минского городского Совета депутатов делегирует </a:t>
            </a:r>
            <a:b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pc="25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 кандидатов.</a:t>
            </a:r>
            <a:endParaRPr lang="ru-RU" sz="1600" spc="25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672" y="2425679"/>
            <a:ext cx="4503920" cy="20190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A2E52B0-019C-4698-A468-C25284805A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" y="6291035"/>
            <a:ext cx="426800" cy="4268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B07EABC-77B1-4989-B003-1EC5BA78514B}"/>
              </a:ext>
            </a:extLst>
          </p:cNvPr>
          <p:cNvGrpSpPr/>
          <p:nvPr/>
        </p:nvGrpSpPr>
        <p:grpSpPr>
          <a:xfrm>
            <a:off x="155575" y="4533556"/>
            <a:ext cx="1697382" cy="1805212"/>
            <a:chOff x="155575" y="4533556"/>
            <a:chExt cx="1697382" cy="1805212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21551" y="4533556"/>
              <a:ext cx="1595120" cy="969073"/>
              <a:chOff x="634702" y="2388198"/>
              <a:chExt cx="2624866" cy="161086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1F980E-AF6C-4CBB-8065-FDCCA508CBFC}"/>
                  </a:ext>
                </a:extLst>
              </p:cNvPr>
              <p:cNvSpPr txBox="1"/>
              <p:nvPr/>
            </p:nvSpPr>
            <p:spPr>
              <a:xfrm>
                <a:off x="634702" y="2388198"/>
                <a:ext cx="2624866" cy="161086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tIns="36000" bIns="36000" rtlCol="0">
                <a:noAutofit/>
              </a:bodyPr>
              <a:lstStyle/>
              <a:p>
                <a:pPr marL="273050" algn="just">
                  <a:lnSpc>
                    <a:spcPct val="90000"/>
                  </a:lnSpc>
                </a:pPr>
                <a:endParaRPr lang="ru-RU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273" y="2422579"/>
                <a:ext cx="2419005" cy="1576482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6B1309-5D01-448F-B1AE-DE8B41096C50}"/>
                </a:ext>
              </a:extLst>
            </p:cNvPr>
            <p:cNvSpPr txBox="1"/>
            <p:nvPr/>
          </p:nvSpPr>
          <p:spPr>
            <a:xfrm>
              <a:off x="155575" y="5498538"/>
              <a:ext cx="1697382" cy="840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600"/>
                </a:spcBef>
              </a:pPr>
              <a:r>
                <a:rPr lang="ru-RU" b="1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Задачи</a:t>
              </a:r>
              <a:r>
                <a:rPr lang="ru-RU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Молодежного парламе</a:t>
              </a:r>
              <a:r>
                <a:rPr lang="ru-RU" sz="1600" spc="25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нта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EE2FF2-09BC-4589-BCC7-08421CD16E6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244" y="1290452"/>
            <a:ext cx="497881" cy="497881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986B336-492E-43E8-8A4A-F301D2C4CDF7}"/>
              </a:ext>
            </a:extLst>
          </p:cNvPr>
          <p:cNvSpPr/>
          <p:nvPr/>
        </p:nvSpPr>
        <p:spPr>
          <a:xfrm>
            <a:off x="32243" y="0"/>
            <a:ext cx="12159757" cy="6818921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23" name="Прямоугольник: скругленные углы 14">
            <a:extLst>
              <a:ext uri="{FF2B5EF4-FFF2-40B4-BE49-F238E27FC236}">
                <a16:creationId xmlns:a16="http://schemas.microsoft.com/office/drawing/2014/main" id="{078C9273-2197-4D2A-966B-46D51966ED3A}"/>
              </a:ext>
            </a:extLst>
          </p:cNvPr>
          <p:cNvSpPr/>
          <p:nvPr/>
        </p:nvSpPr>
        <p:spPr>
          <a:xfrm>
            <a:off x="216547" y="533564"/>
            <a:ext cx="11599533" cy="5905069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tIns="36000" rIns="144000" bIns="36000" rtlCol="0" anchor="t" anchorCtr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Молодежного парламента: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координация деятельности молодежных консультативно-совещательных органов (парламентов, советов, палат) при органах местного управления и самоуправления (далее — органы молодежного парламентаризма);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приобщение молодежи к парламентской деятельности, формирование правовой и политической культуры молодежи;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участие в разработке проектов нормативных правовых актов, затрагивающих права и законные интересы молодежи;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участие в формировании и реализации государственной молодежной политики;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участие в работе по созданию условий для эффективной реализации потенциала молодежи и ее активного участия в социально-экономических и общественно-политических процессах;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изучение существующих проблем в молодежной среде и выработка предложений по их решению;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обеспечение взаимодействия депутатов Палаты представителей и членов Совета Республики Национального собрания Республики Беларусь с молодежью, молодежными общественными объединениями;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подготовка информационно-аналитических материалов о деятельности органов молодежного парламентаризма в Республике Беларусь;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участие в разработке и реализации государственных программ (подпрограмм) в сфере государственной молодежной политики;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содействие реализации молодежной кадровой политики;</a:t>
            </a: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•	развитие международного молодежного сотрудничества, в том числе участие в работе международных парламентских структур и их органов.</a:t>
            </a:r>
          </a:p>
        </p:txBody>
      </p:sp>
      <p:sp>
        <p:nvSpPr>
          <p:cNvPr id="25" name="Прямоугольник 24">
            <a:hlinkClick r:id="rId12" action="ppaction://hlinksldjump"/>
            <a:extLst>
              <a:ext uri="{FF2B5EF4-FFF2-40B4-BE49-F238E27FC236}">
                <a16:creationId xmlns:a16="http://schemas.microsoft.com/office/drawing/2014/main" id="{CE02CC0A-A2F2-4FDA-BCC1-6D62EBD04B68}"/>
              </a:ext>
            </a:extLst>
          </p:cNvPr>
          <p:cNvSpPr/>
          <p:nvPr/>
        </p:nvSpPr>
        <p:spPr>
          <a:xfrm>
            <a:off x="-220360" y="63977"/>
            <a:ext cx="12380117" cy="69581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5761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7" grpId="0" animBg="1"/>
      <p:bldP spid="22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10765</TotalTime>
  <Words>1901</Words>
  <Application>Microsoft Office PowerPoint</Application>
  <PresentationFormat>Широкоэкранный</PresentationFormat>
  <Paragraphs>184</Paragraphs>
  <Slides>20</Slides>
  <Notes>17</Notes>
  <HiddenSlides>7</HiddenSlides>
  <MMClips>2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  <vt:variant>
        <vt:lpstr>Произвольные показы</vt:lpstr>
      </vt:variant>
      <vt:variant>
        <vt:i4>1</vt:i4>
      </vt:variant>
    </vt:vector>
  </HeadingPairs>
  <TitlesOfParts>
    <vt:vector size="27" baseType="lpstr">
      <vt:lpstr>Arial Black</vt:lpstr>
      <vt:lpstr>Arial</vt:lpstr>
      <vt:lpstr>Calibri</vt:lpstr>
      <vt:lpstr>Wingdings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803</cp:revision>
  <cp:lastPrinted>2018-12-07T06:48:34Z</cp:lastPrinted>
  <dcterms:created xsi:type="dcterms:W3CDTF">2018-12-03T10:14:15Z</dcterms:created>
  <dcterms:modified xsi:type="dcterms:W3CDTF">2024-03-20T10:42:33Z</dcterms:modified>
</cp:coreProperties>
</file>